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9" r:id="rId3"/>
    <p:sldId id="283" r:id="rId4"/>
    <p:sldId id="286" r:id="rId5"/>
    <p:sldId id="285" r:id="rId6"/>
    <p:sldId id="287" r:id="rId7"/>
    <p:sldId id="288" r:id="rId8"/>
    <p:sldId id="290" r:id="rId9"/>
    <p:sldId id="291" r:id="rId10"/>
    <p:sldId id="292" r:id="rId11"/>
    <p:sldId id="293" r:id="rId12"/>
    <p:sldId id="289" r:id="rId13"/>
    <p:sldId id="284" r:id="rId14"/>
    <p:sldId id="265" r:id="rId1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36E0"/>
    <a:srgbClr val="0033CC"/>
    <a:srgbClr val="5A29AB"/>
    <a:srgbClr val="B43EB9"/>
    <a:srgbClr val="DE3B3C"/>
    <a:srgbClr val="F6AC41"/>
    <a:srgbClr val="1573BD"/>
    <a:srgbClr val="863DFF"/>
    <a:srgbClr val="807F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94648" autoAdjust="0"/>
  </p:normalViewPr>
  <p:slideViewPr>
    <p:cSldViewPr snapToGrid="0" snapToObjects="1">
      <p:cViewPr varScale="1">
        <p:scale>
          <a:sx n="85" d="100"/>
          <a:sy n="85" d="100"/>
        </p:scale>
        <p:origin x="1378"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6C413F7-3BC9-4A04-9988-23BDABB2AABD}" type="datetimeFigureOut">
              <a:rPr lang="en-US"/>
              <a:pPr>
                <a:defRPr/>
              </a:pPr>
              <a:t>2016/04/19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D16913D-C0AE-4949-9CD6-A00957981BD7}" type="slidenum">
              <a:rPr lang="en-US"/>
              <a:pPr>
                <a:defRPr/>
              </a:pPr>
              <a:t>‹#›</a:t>
            </a:fld>
            <a:endParaRPr lang="en-US" dirty="0"/>
          </a:p>
        </p:txBody>
      </p:sp>
    </p:spTree>
    <p:extLst>
      <p:ext uri="{BB962C8B-B14F-4D97-AF65-F5344CB8AC3E}">
        <p14:creationId xmlns:p14="http://schemas.microsoft.com/office/powerpoint/2010/main" val="48493683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Main Page</a:t>
            </a:r>
          </a:p>
          <a:p>
            <a:pPr eaLnBrk="1" hangingPunct="1">
              <a:spcBef>
                <a:spcPct val="0"/>
              </a:spcBef>
            </a:pPr>
            <a:endParaRPr lang="en-US"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3995C710-2501-4E71-B30B-36633B67AE95}" type="slidenum">
              <a:rPr lang="en-US" smtClean="0">
                <a:latin typeface="Calibri" pitchFamily="34" charset="0"/>
              </a:rPr>
              <a:pPr fontAlgn="base">
                <a:spcBef>
                  <a:spcPct val="0"/>
                </a:spcBef>
                <a:spcAft>
                  <a:spcPct val="0"/>
                </a:spcAft>
                <a:defRPr/>
              </a:pPr>
              <a:t>1</a:t>
            </a:fld>
            <a:endParaRPr lang="en-US" smtClean="0">
              <a:latin typeface="Calibri" pitchFamily="34" charset="0"/>
            </a:endParaRPr>
          </a:p>
        </p:txBody>
      </p:sp>
    </p:spTree>
    <p:extLst>
      <p:ext uri="{BB962C8B-B14F-4D97-AF65-F5344CB8AC3E}">
        <p14:creationId xmlns:p14="http://schemas.microsoft.com/office/powerpoint/2010/main" val="509385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Title Page</a:t>
            </a:r>
          </a:p>
          <a:p>
            <a:pPr eaLnBrk="1" hangingPunct="1">
              <a:spcBef>
                <a:spcPct val="0"/>
              </a:spcBef>
            </a:pPr>
            <a:endParaRPr lang="en-US" dirty="0" smtClean="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B33D9302-DA9D-43CD-85DD-558F5A4C9F6A}" type="slidenum">
              <a:rPr lang="en-US" smtClean="0">
                <a:latin typeface="Calibri" pitchFamily="34" charset="0"/>
              </a:rPr>
              <a:pPr fontAlgn="base">
                <a:spcBef>
                  <a:spcPct val="0"/>
                </a:spcBef>
                <a:spcAft>
                  <a:spcPct val="0"/>
                </a:spcAft>
                <a:defRPr/>
              </a:pPr>
              <a:t>10</a:t>
            </a:fld>
            <a:endParaRPr lang="en-US" smtClean="0">
              <a:latin typeface="Calibri" pitchFamily="34" charset="0"/>
            </a:endParaRPr>
          </a:p>
        </p:txBody>
      </p:sp>
    </p:spTree>
    <p:extLst>
      <p:ext uri="{BB962C8B-B14F-4D97-AF65-F5344CB8AC3E}">
        <p14:creationId xmlns:p14="http://schemas.microsoft.com/office/powerpoint/2010/main" val="1870469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Title Page</a:t>
            </a:r>
          </a:p>
          <a:p>
            <a:pPr eaLnBrk="1" hangingPunct="1">
              <a:spcBef>
                <a:spcPct val="0"/>
              </a:spcBef>
            </a:pPr>
            <a:endParaRPr lang="en-US" dirty="0" smtClean="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B33D9302-DA9D-43CD-85DD-558F5A4C9F6A}" type="slidenum">
              <a:rPr lang="en-US" smtClean="0">
                <a:latin typeface="Calibri" pitchFamily="34" charset="0"/>
              </a:rPr>
              <a:pPr fontAlgn="base">
                <a:spcBef>
                  <a:spcPct val="0"/>
                </a:spcBef>
                <a:spcAft>
                  <a:spcPct val="0"/>
                </a:spcAft>
                <a:defRPr/>
              </a:pPr>
              <a:t>11</a:t>
            </a:fld>
            <a:endParaRPr lang="en-US" smtClean="0">
              <a:latin typeface="Calibri" pitchFamily="34" charset="0"/>
            </a:endParaRPr>
          </a:p>
        </p:txBody>
      </p:sp>
    </p:spTree>
    <p:extLst>
      <p:ext uri="{BB962C8B-B14F-4D97-AF65-F5344CB8AC3E}">
        <p14:creationId xmlns:p14="http://schemas.microsoft.com/office/powerpoint/2010/main" val="2007693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Title Page</a:t>
            </a:r>
          </a:p>
          <a:p>
            <a:pPr eaLnBrk="1" hangingPunct="1">
              <a:spcBef>
                <a:spcPct val="0"/>
              </a:spcBef>
            </a:pPr>
            <a:endParaRPr lang="en-US" dirty="0" smtClean="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B33D9302-DA9D-43CD-85DD-558F5A4C9F6A}" type="slidenum">
              <a:rPr lang="en-US" smtClean="0">
                <a:latin typeface="Calibri" pitchFamily="34" charset="0"/>
              </a:rPr>
              <a:pPr fontAlgn="base">
                <a:spcBef>
                  <a:spcPct val="0"/>
                </a:spcBef>
                <a:spcAft>
                  <a:spcPct val="0"/>
                </a:spcAft>
                <a:defRPr/>
              </a:pPr>
              <a:t>12</a:t>
            </a:fld>
            <a:endParaRPr lang="en-US" smtClean="0">
              <a:latin typeface="Calibri" pitchFamily="34" charset="0"/>
            </a:endParaRPr>
          </a:p>
        </p:txBody>
      </p:sp>
    </p:spTree>
    <p:extLst>
      <p:ext uri="{BB962C8B-B14F-4D97-AF65-F5344CB8AC3E}">
        <p14:creationId xmlns:p14="http://schemas.microsoft.com/office/powerpoint/2010/main" val="3041820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Title Page</a:t>
            </a:r>
          </a:p>
          <a:p>
            <a:pPr eaLnBrk="1" hangingPunct="1">
              <a:spcBef>
                <a:spcPct val="0"/>
              </a:spcBef>
            </a:pPr>
            <a:endParaRPr lang="en-US" dirty="0" smtClean="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B33D9302-DA9D-43CD-85DD-558F5A4C9F6A}" type="slidenum">
              <a:rPr lang="en-US" smtClean="0">
                <a:latin typeface="Calibri" pitchFamily="34" charset="0"/>
              </a:rPr>
              <a:pPr fontAlgn="base">
                <a:spcBef>
                  <a:spcPct val="0"/>
                </a:spcBef>
                <a:spcAft>
                  <a:spcPct val="0"/>
                </a:spcAft>
                <a:defRPr/>
              </a:pPr>
              <a:t>13</a:t>
            </a:fld>
            <a:endParaRPr lang="en-US" smtClean="0">
              <a:latin typeface="Calibri" pitchFamily="34" charset="0"/>
            </a:endParaRPr>
          </a:p>
        </p:txBody>
      </p:sp>
    </p:spTree>
    <p:extLst>
      <p:ext uri="{BB962C8B-B14F-4D97-AF65-F5344CB8AC3E}">
        <p14:creationId xmlns:p14="http://schemas.microsoft.com/office/powerpoint/2010/main" val="2861750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Main Page</a:t>
            </a:r>
          </a:p>
          <a:p>
            <a:pPr eaLnBrk="1" hangingPunct="1">
              <a:spcBef>
                <a:spcPct val="0"/>
              </a:spcBef>
            </a:pPr>
            <a:endParaRPr lang="en-US" smtClean="0"/>
          </a:p>
        </p:txBody>
      </p:sp>
      <p:sp>
        <p:nvSpPr>
          <p:cNvPr id="194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73571EE4-18C7-4838-B5CE-C69051CD726A}" type="slidenum">
              <a:rPr lang="en-US" smtClean="0">
                <a:latin typeface="Calibri" pitchFamily="34" charset="0"/>
              </a:rPr>
              <a:pPr fontAlgn="base">
                <a:spcBef>
                  <a:spcPct val="0"/>
                </a:spcBef>
                <a:spcAft>
                  <a:spcPct val="0"/>
                </a:spcAft>
                <a:defRPr/>
              </a:pPr>
              <a:t>14</a:t>
            </a:fld>
            <a:endParaRPr lang="en-US" smtClean="0">
              <a:latin typeface="Calibri" pitchFamily="34" charset="0"/>
            </a:endParaRPr>
          </a:p>
        </p:txBody>
      </p:sp>
    </p:spTree>
    <p:extLst>
      <p:ext uri="{BB962C8B-B14F-4D97-AF65-F5344CB8AC3E}">
        <p14:creationId xmlns:p14="http://schemas.microsoft.com/office/powerpoint/2010/main" val="1722727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Title Page</a:t>
            </a:r>
          </a:p>
          <a:p>
            <a:pPr eaLnBrk="1" hangingPunct="1">
              <a:spcBef>
                <a:spcPct val="0"/>
              </a:spcBef>
            </a:pPr>
            <a:endParaRPr lang="en-US" smtClean="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B54C2C40-19D1-4BB2-AAA5-DD26950D4529}" type="slidenum">
              <a:rPr lang="en-US" smtClean="0">
                <a:latin typeface="Calibri" pitchFamily="34" charset="0"/>
              </a:rPr>
              <a:pPr fontAlgn="base">
                <a:spcBef>
                  <a:spcPct val="0"/>
                </a:spcBef>
                <a:spcAft>
                  <a:spcPct val="0"/>
                </a:spcAft>
                <a:defRPr/>
              </a:pPr>
              <a:t>2</a:t>
            </a:fld>
            <a:endParaRPr lang="en-US" smtClean="0">
              <a:latin typeface="Calibri" pitchFamily="34" charset="0"/>
            </a:endParaRPr>
          </a:p>
        </p:txBody>
      </p:sp>
    </p:spTree>
    <p:extLst>
      <p:ext uri="{BB962C8B-B14F-4D97-AF65-F5344CB8AC3E}">
        <p14:creationId xmlns:p14="http://schemas.microsoft.com/office/powerpoint/2010/main" val="2794399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Title Page</a:t>
            </a:r>
          </a:p>
          <a:p>
            <a:pPr eaLnBrk="1" hangingPunct="1">
              <a:spcBef>
                <a:spcPct val="0"/>
              </a:spcBef>
            </a:pPr>
            <a:endParaRPr lang="en-US" dirty="0" smtClean="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B33D9302-DA9D-43CD-85DD-558F5A4C9F6A}" type="slidenum">
              <a:rPr lang="en-US" smtClean="0">
                <a:latin typeface="Calibri" pitchFamily="34" charset="0"/>
              </a:rPr>
              <a:pPr fontAlgn="base">
                <a:spcBef>
                  <a:spcPct val="0"/>
                </a:spcBef>
                <a:spcAft>
                  <a:spcPct val="0"/>
                </a:spcAft>
                <a:defRPr/>
              </a:pPr>
              <a:t>3</a:t>
            </a:fld>
            <a:endParaRPr lang="en-US" smtClean="0">
              <a:latin typeface="Calibri" pitchFamily="34" charset="0"/>
            </a:endParaRPr>
          </a:p>
        </p:txBody>
      </p:sp>
    </p:spTree>
    <p:extLst>
      <p:ext uri="{BB962C8B-B14F-4D97-AF65-F5344CB8AC3E}">
        <p14:creationId xmlns:p14="http://schemas.microsoft.com/office/powerpoint/2010/main" val="3807043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Title Page</a:t>
            </a:r>
          </a:p>
          <a:p>
            <a:pPr eaLnBrk="1" hangingPunct="1">
              <a:spcBef>
                <a:spcPct val="0"/>
              </a:spcBef>
            </a:pPr>
            <a:endParaRPr lang="en-US" dirty="0" smtClean="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B33D9302-DA9D-43CD-85DD-558F5A4C9F6A}" type="slidenum">
              <a:rPr lang="en-US" smtClean="0">
                <a:latin typeface="Calibri" pitchFamily="34" charset="0"/>
              </a:rPr>
              <a:pPr fontAlgn="base">
                <a:spcBef>
                  <a:spcPct val="0"/>
                </a:spcBef>
                <a:spcAft>
                  <a:spcPct val="0"/>
                </a:spcAft>
                <a:defRPr/>
              </a:pPr>
              <a:t>4</a:t>
            </a:fld>
            <a:endParaRPr lang="en-US" smtClean="0">
              <a:latin typeface="Calibri" pitchFamily="34" charset="0"/>
            </a:endParaRPr>
          </a:p>
        </p:txBody>
      </p:sp>
    </p:spTree>
    <p:extLst>
      <p:ext uri="{BB962C8B-B14F-4D97-AF65-F5344CB8AC3E}">
        <p14:creationId xmlns:p14="http://schemas.microsoft.com/office/powerpoint/2010/main" val="775054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Title Page</a:t>
            </a:r>
          </a:p>
          <a:p>
            <a:pPr eaLnBrk="1" hangingPunct="1">
              <a:spcBef>
                <a:spcPct val="0"/>
              </a:spcBef>
            </a:pPr>
            <a:endParaRPr lang="en-US" dirty="0" smtClean="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B33D9302-DA9D-43CD-85DD-558F5A4C9F6A}" type="slidenum">
              <a:rPr lang="en-US" smtClean="0">
                <a:latin typeface="Calibri" pitchFamily="34" charset="0"/>
              </a:rPr>
              <a:pPr fontAlgn="base">
                <a:spcBef>
                  <a:spcPct val="0"/>
                </a:spcBef>
                <a:spcAft>
                  <a:spcPct val="0"/>
                </a:spcAft>
                <a:defRPr/>
              </a:pPr>
              <a:t>5</a:t>
            </a:fld>
            <a:endParaRPr lang="en-US" smtClean="0">
              <a:latin typeface="Calibri" pitchFamily="34" charset="0"/>
            </a:endParaRPr>
          </a:p>
        </p:txBody>
      </p:sp>
    </p:spTree>
    <p:extLst>
      <p:ext uri="{BB962C8B-B14F-4D97-AF65-F5344CB8AC3E}">
        <p14:creationId xmlns:p14="http://schemas.microsoft.com/office/powerpoint/2010/main" val="671890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Title Page</a:t>
            </a:r>
          </a:p>
          <a:p>
            <a:pPr eaLnBrk="1" hangingPunct="1">
              <a:spcBef>
                <a:spcPct val="0"/>
              </a:spcBef>
            </a:pPr>
            <a:endParaRPr lang="en-US" dirty="0" smtClean="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B33D9302-DA9D-43CD-85DD-558F5A4C9F6A}" type="slidenum">
              <a:rPr lang="en-US" smtClean="0">
                <a:latin typeface="Calibri" pitchFamily="34" charset="0"/>
              </a:rPr>
              <a:pPr fontAlgn="base">
                <a:spcBef>
                  <a:spcPct val="0"/>
                </a:spcBef>
                <a:spcAft>
                  <a:spcPct val="0"/>
                </a:spcAft>
                <a:defRPr/>
              </a:pPr>
              <a:t>6</a:t>
            </a:fld>
            <a:endParaRPr lang="en-US" smtClean="0">
              <a:latin typeface="Calibri" pitchFamily="34" charset="0"/>
            </a:endParaRPr>
          </a:p>
        </p:txBody>
      </p:sp>
    </p:spTree>
    <p:extLst>
      <p:ext uri="{BB962C8B-B14F-4D97-AF65-F5344CB8AC3E}">
        <p14:creationId xmlns:p14="http://schemas.microsoft.com/office/powerpoint/2010/main" val="854806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Title Page</a:t>
            </a:r>
          </a:p>
          <a:p>
            <a:pPr eaLnBrk="1" hangingPunct="1">
              <a:spcBef>
                <a:spcPct val="0"/>
              </a:spcBef>
            </a:pPr>
            <a:endParaRPr lang="en-US" dirty="0" smtClean="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B33D9302-DA9D-43CD-85DD-558F5A4C9F6A}" type="slidenum">
              <a:rPr lang="en-US" smtClean="0">
                <a:latin typeface="Calibri" pitchFamily="34" charset="0"/>
              </a:rPr>
              <a:pPr fontAlgn="base">
                <a:spcBef>
                  <a:spcPct val="0"/>
                </a:spcBef>
                <a:spcAft>
                  <a:spcPct val="0"/>
                </a:spcAft>
                <a:defRPr/>
              </a:pPr>
              <a:t>7</a:t>
            </a:fld>
            <a:endParaRPr lang="en-US" smtClean="0">
              <a:latin typeface="Calibri" pitchFamily="34" charset="0"/>
            </a:endParaRPr>
          </a:p>
        </p:txBody>
      </p:sp>
    </p:spTree>
    <p:extLst>
      <p:ext uri="{BB962C8B-B14F-4D97-AF65-F5344CB8AC3E}">
        <p14:creationId xmlns:p14="http://schemas.microsoft.com/office/powerpoint/2010/main" val="1815649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Title Page</a:t>
            </a:r>
          </a:p>
          <a:p>
            <a:pPr eaLnBrk="1" hangingPunct="1">
              <a:spcBef>
                <a:spcPct val="0"/>
              </a:spcBef>
            </a:pPr>
            <a:endParaRPr lang="en-US" dirty="0" smtClean="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B33D9302-DA9D-43CD-85DD-558F5A4C9F6A}" type="slidenum">
              <a:rPr lang="en-US" smtClean="0">
                <a:latin typeface="Calibri" pitchFamily="34" charset="0"/>
              </a:rPr>
              <a:pPr fontAlgn="base">
                <a:spcBef>
                  <a:spcPct val="0"/>
                </a:spcBef>
                <a:spcAft>
                  <a:spcPct val="0"/>
                </a:spcAft>
                <a:defRPr/>
              </a:pPr>
              <a:t>8</a:t>
            </a:fld>
            <a:endParaRPr lang="en-US" smtClean="0">
              <a:latin typeface="Calibri" pitchFamily="34" charset="0"/>
            </a:endParaRPr>
          </a:p>
        </p:txBody>
      </p:sp>
    </p:spTree>
    <p:extLst>
      <p:ext uri="{BB962C8B-B14F-4D97-AF65-F5344CB8AC3E}">
        <p14:creationId xmlns:p14="http://schemas.microsoft.com/office/powerpoint/2010/main" val="3412883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Title Page</a:t>
            </a:r>
          </a:p>
          <a:p>
            <a:pPr eaLnBrk="1" hangingPunct="1">
              <a:spcBef>
                <a:spcPct val="0"/>
              </a:spcBef>
            </a:pPr>
            <a:endParaRPr lang="en-US" dirty="0" smtClean="0"/>
          </a:p>
        </p:txBody>
      </p:sp>
      <p:sp>
        <p:nvSpPr>
          <p:cNvPr id="18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fontAlgn="base">
              <a:spcBef>
                <a:spcPct val="0"/>
              </a:spcBef>
              <a:spcAft>
                <a:spcPct val="0"/>
              </a:spcAft>
              <a:defRPr/>
            </a:pPr>
            <a:fld id="{B33D9302-DA9D-43CD-85DD-558F5A4C9F6A}" type="slidenum">
              <a:rPr lang="en-US" smtClean="0">
                <a:latin typeface="Calibri" pitchFamily="34" charset="0"/>
              </a:rPr>
              <a:pPr fontAlgn="base">
                <a:spcBef>
                  <a:spcPct val="0"/>
                </a:spcBef>
                <a:spcAft>
                  <a:spcPct val="0"/>
                </a:spcAft>
                <a:defRPr/>
              </a:pPr>
              <a:t>9</a:t>
            </a:fld>
            <a:endParaRPr lang="en-US" smtClean="0">
              <a:latin typeface="Calibri" pitchFamily="34" charset="0"/>
            </a:endParaRPr>
          </a:p>
        </p:txBody>
      </p:sp>
    </p:spTree>
    <p:extLst>
      <p:ext uri="{BB962C8B-B14F-4D97-AF65-F5344CB8AC3E}">
        <p14:creationId xmlns:p14="http://schemas.microsoft.com/office/powerpoint/2010/main" val="319786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EEEDD54-0B77-4EC3-B4E7-EEB8D1DADFD6}" type="datetimeFigureOut">
              <a:rPr lang="en-US"/>
              <a:pPr>
                <a:defRPr/>
              </a:pPr>
              <a:t>2016/04/19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09A78F-43CB-48AE-92EB-4496868D1C2A}" type="slidenum">
              <a:rPr lang="en-US"/>
              <a:pPr>
                <a:defRPr/>
              </a:pPr>
              <a:t>‹#›</a:t>
            </a:fld>
            <a:endParaRPr lang="en-US" dirty="0"/>
          </a:p>
        </p:txBody>
      </p:sp>
    </p:spTree>
    <p:extLst>
      <p:ext uri="{BB962C8B-B14F-4D97-AF65-F5344CB8AC3E}">
        <p14:creationId xmlns:p14="http://schemas.microsoft.com/office/powerpoint/2010/main" val="3579556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C3B27A-5213-4795-9803-E2FF1104D399}" type="datetimeFigureOut">
              <a:rPr lang="en-US"/>
              <a:pPr>
                <a:defRPr/>
              </a:pPr>
              <a:t>2016/04/19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A57502-0441-4BB3-BCBE-AF9C30A80073}" type="slidenum">
              <a:rPr lang="en-US"/>
              <a:pPr>
                <a:defRPr/>
              </a:pPr>
              <a:t>‹#›</a:t>
            </a:fld>
            <a:endParaRPr lang="en-US" dirty="0"/>
          </a:p>
        </p:txBody>
      </p:sp>
    </p:spTree>
    <p:extLst>
      <p:ext uri="{BB962C8B-B14F-4D97-AF65-F5344CB8AC3E}">
        <p14:creationId xmlns:p14="http://schemas.microsoft.com/office/powerpoint/2010/main" val="2239296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D24712-A1DB-40DA-9B59-7FBA5C47F81C}" type="datetimeFigureOut">
              <a:rPr lang="en-US"/>
              <a:pPr>
                <a:defRPr/>
              </a:pPr>
              <a:t>2016/04/19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3713B4-F9C7-4F60-BBCD-3076D83F151E}" type="slidenum">
              <a:rPr lang="en-US"/>
              <a:pPr>
                <a:defRPr/>
              </a:pPr>
              <a:t>‹#›</a:t>
            </a:fld>
            <a:endParaRPr lang="en-US" dirty="0"/>
          </a:p>
        </p:txBody>
      </p:sp>
    </p:spTree>
    <p:extLst>
      <p:ext uri="{BB962C8B-B14F-4D97-AF65-F5344CB8AC3E}">
        <p14:creationId xmlns:p14="http://schemas.microsoft.com/office/powerpoint/2010/main" val="2069734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07FF84-AF2C-47D1-8547-694B516309F1}" type="datetimeFigureOut">
              <a:rPr lang="en-US"/>
              <a:pPr>
                <a:defRPr/>
              </a:pPr>
              <a:t>2016/04/19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F816D6-1B38-426B-AB28-C8021172D96D}" type="slidenum">
              <a:rPr lang="en-US"/>
              <a:pPr>
                <a:defRPr/>
              </a:pPr>
              <a:t>‹#›</a:t>
            </a:fld>
            <a:endParaRPr lang="en-US" dirty="0"/>
          </a:p>
        </p:txBody>
      </p:sp>
    </p:spTree>
    <p:extLst>
      <p:ext uri="{BB962C8B-B14F-4D97-AF65-F5344CB8AC3E}">
        <p14:creationId xmlns:p14="http://schemas.microsoft.com/office/powerpoint/2010/main" val="2007229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787B6E5-B722-465B-AFEF-E08709A36E3A}" type="datetimeFigureOut">
              <a:rPr lang="en-US"/>
              <a:pPr>
                <a:defRPr/>
              </a:pPr>
              <a:t>2016/04/19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D96C08-FBF1-45A7-903A-AF2B044C0357}" type="slidenum">
              <a:rPr lang="en-US"/>
              <a:pPr>
                <a:defRPr/>
              </a:pPr>
              <a:t>‹#›</a:t>
            </a:fld>
            <a:endParaRPr lang="en-US" dirty="0"/>
          </a:p>
        </p:txBody>
      </p:sp>
    </p:spTree>
    <p:extLst>
      <p:ext uri="{BB962C8B-B14F-4D97-AF65-F5344CB8AC3E}">
        <p14:creationId xmlns:p14="http://schemas.microsoft.com/office/powerpoint/2010/main" val="999469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D5A90D3-5524-4D87-B6BF-17F2CC5ED411}" type="datetimeFigureOut">
              <a:rPr lang="en-US"/>
              <a:pPr>
                <a:defRPr/>
              </a:pPr>
              <a:t>2016/04/19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4C5C9E-4C47-4358-B02B-10384408EC1D}" type="slidenum">
              <a:rPr lang="en-US"/>
              <a:pPr>
                <a:defRPr/>
              </a:pPr>
              <a:t>‹#›</a:t>
            </a:fld>
            <a:endParaRPr lang="en-US" dirty="0"/>
          </a:p>
        </p:txBody>
      </p:sp>
    </p:spTree>
    <p:extLst>
      <p:ext uri="{BB962C8B-B14F-4D97-AF65-F5344CB8AC3E}">
        <p14:creationId xmlns:p14="http://schemas.microsoft.com/office/powerpoint/2010/main" val="3922873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6644621-8784-4503-AC30-455BB0A1D75A}" type="datetimeFigureOut">
              <a:rPr lang="en-US"/>
              <a:pPr>
                <a:defRPr/>
              </a:pPr>
              <a:t>2016/04/19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F9D12E9-31EA-4847-92F9-12B8185168A2}" type="slidenum">
              <a:rPr lang="en-US"/>
              <a:pPr>
                <a:defRPr/>
              </a:pPr>
              <a:t>‹#›</a:t>
            </a:fld>
            <a:endParaRPr lang="en-US" dirty="0"/>
          </a:p>
        </p:txBody>
      </p:sp>
    </p:spTree>
    <p:extLst>
      <p:ext uri="{BB962C8B-B14F-4D97-AF65-F5344CB8AC3E}">
        <p14:creationId xmlns:p14="http://schemas.microsoft.com/office/powerpoint/2010/main" val="105708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F51B022-5C80-425C-B08F-9C55519FB8EC}" type="datetimeFigureOut">
              <a:rPr lang="en-US"/>
              <a:pPr>
                <a:defRPr/>
              </a:pPr>
              <a:t>2016/04/19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A1BA46D-863A-44BF-A690-73338B3EA5F1}" type="slidenum">
              <a:rPr lang="en-US"/>
              <a:pPr>
                <a:defRPr/>
              </a:pPr>
              <a:t>‹#›</a:t>
            </a:fld>
            <a:endParaRPr lang="en-US" dirty="0"/>
          </a:p>
        </p:txBody>
      </p:sp>
    </p:spTree>
    <p:extLst>
      <p:ext uri="{BB962C8B-B14F-4D97-AF65-F5344CB8AC3E}">
        <p14:creationId xmlns:p14="http://schemas.microsoft.com/office/powerpoint/2010/main" val="2134172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87E96F-448B-494D-B155-8DECD5CA5042}" type="datetimeFigureOut">
              <a:rPr lang="en-US"/>
              <a:pPr>
                <a:defRPr/>
              </a:pPr>
              <a:t>2016/04/19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63538D8-DA4B-458A-9267-C7279F2FC903}" type="slidenum">
              <a:rPr lang="en-US"/>
              <a:pPr>
                <a:defRPr/>
              </a:pPr>
              <a:t>‹#›</a:t>
            </a:fld>
            <a:endParaRPr lang="en-US" dirty="0"/>
          </a:p>
        </p:txBody>
      </p:sp>
    </p:spTree>
    <p:extLst>
      <p:ext uri="{BB962C8B-B14F-4D97-AF65-F5344CB8AC3E}">
        <p14:creationId xmlns:p14="http://schemas.microsoft.com/office/powerpoint/2010/main" val="302654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8DCB5A-CA88-4C3C-A0EF-60333EE4FCBE}" type="datetimeFigureOut">
              <a:rPr lang="en-US"/>
              <a:pPr>
                <a:defRPr/>
              </a:pPr>
              <a:t>2016/04/19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19BDA3-7AB4-42B5-A682-08987EEF530E}" type="slidenum">
              <a:rPr lang="en-US"/>
              <a:pPr>
                <a:defRPr/>
              </a:pPr>
              <a:t>‹#›</a:t>
            </a:fld>
            <a:endParaRPr lang="en-US" dirty="0"/>
          </a:p>
        </p:txBody>
      </p:sp>
    </p:spTree>
    <p:extLst>
      <p:ext uri="{BB962C8B-B14F-4D97-AF65-F5344CB8AC3E}">
        <p14:creationId xmlns:p14="http://schemas.microsoft.com/office/powerpoint/2010/main" val="3532795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E7116B-7C2C-4E39-9820-664AB8E5F380}" type="datetimeFigureOut">
              <a:rPr lang="en-US"/>
              <a:pPr>
                <a:defRPr/>
              </a:pPr>
              <a:t>2016/04/19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955134-3203-4D93-B0FF-2976ED278E72}" type="slidenum">
              <a:rPr lang="en-US"/>
              <a:pPr>
                <a:defRPr/>
              </a:pPr>
              <a:t>‹#›</a:t>
            </a:fld>
            <a:endParaRPr lang="en-US" dirty="0"/>
          </a:p>
        </p:txBody>
      </p:sp>
    </p:spTree>
    <p:extLst>
      <p:ext uri="{BB962C8B-B14F-4D97-AF65-F5344CB8AC3E}">
        <p14:creationId xmlns:p14="http://schemas.microsoft.com/office/powerpoint/2010/main" val="4004873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FF133C2-BA84-4216-B857-050D2F34D5CF}" type="datetimeFigureOut">
              <a:rPr lang="en-US"/>
              <a:pPr>
                <a:defRPr/>
              </a:pPr>
              <a:t>2016/04/19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8EA3B1D-8F47-4046-89C5-D10C3E1F935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0" fontAlgn="base" hangingPunct="0">
        <a:spcBef>
          <a:spcPct val="0"/>
        </a:spcBef>
        <a:spcAft>
          <a:spcPct val="0"/>
        </a:spcAft>
        <a:defRPr sz="5000" b="1" kern="1200">
          <a:solidFill>
            <a:srgbClr val="BFBFBF"/>
          </a:solidFill>
          <a:latin typeface="+mj-lt"/>
          <a:ea typeface="+mj-ea"/>
          <a:cs typeface="+mj-cs"/>
        </a:defRPr>
      </a:lvl1pPr>
      <a:lvl2pPr algn="l" defTabSz="457200" rtl="0" eaLnBrk="0" fontAlgn="base" hangingPunct="0">
        <a:spcBef>
          <a:spcPct val="0"/>
        </a:spcBef>
        <a:spcAft>
          <a:spcPct val="0"/>
        </a:spcAft>
        <a:defRPr sz="5000" b="1">
          <a:solidFill>
            <a:srgbClr val="BFBFBF"/>
          </a:solidFill>
          <a:latin typeface="Arial" charset="0"/>
        </a:defRPr>
      </a:lvl2pPr>
      <a:lvl3pPr algn="l" defTabSz="457200" rtl="0" eaLnBrk="0" fontAlgn="base" hangingPunct="0">
        <a:spcBef>
          <a:spcPct val="0"/>
        </a:spcBef>
        <a:spcAft>
          <a:spcPct val="0"/>
        </a:spcAft>
        <a:defRPr sz="5000" b="1">
          <a:solidFill>
            <a:srgbClr val="BFBFBF"/>
          </a:solidFill>
          <a:latin typeface="Arial" charset="0"/>
        </a:defRPr>
      </a:lvl3pPr>
      <a:lvl4pPr algn="l" defTabSz="457200" rtl="0" eaLnBrk="0" fontAlgn="base" hangingPunct="0">
        <a:spcBef>
          <a:spcPct val="0"/>
        </a:spcBef>
        <a:spcAft>
          <a:spcPct val="0"/>
        </a:spcAft>
        <a:defRPr sz="5000" b="1">
          <a:solidFill>
            <a:srgbClr val="BFBFBF"/>
          </a:solidFill>
          <a:latin typeface="Arial" charset="0"/>
        </a:defRPr>
      </a:lvl4pPr>
      <a:lvl5pPr algn="l" defTabSz="457200" rtl="0" eaLnBrk="0" fontAlgn="base" hangingPunct="0">
        <a:spcBef>
          <a:spcPct val="0"/>
        </a:spcBef>
        <a:spcAft>
          <a:spcPct val="0"/>
        </a:spcAft>
        <a:defRPr sz="5000" b="1">
          <a:solidFill>
            <a:srgbClr val="BFBFBF"/>
          </a:solidFill>
          <a:latin typeface="Arial" charset="0"/>
        </a:defRPr>
      </a:lvl5pPr>
      <a:lvl6pPr marL="457200" algn="l" defTabSz="457200" rtl="0" fontAlgn="base">
        <a:spcBef>
          <a:spcPct val="0"/>
        </a:spcBef>
        <a:spcAft>
          <a:spcPct val="0"/>
        </a:spcAft>
        <a:defRPr sz="5000" b="1">
          <a:solidFill>
            <a:srgbClr val="BFBFBF"/>
          </a:solidFill>
          <a:latin typeface="Arial" charset="0"/>
        </a:defRPr>
      </a:lvl6pPr>
      <a:lvl7pPr marL="914400" algn="l" defTabSz="457200" rtl="0" fontAlgn="base">
        <a:spcBef>
          <a:spcPct val="0"/>
        </a:spcBef>
        <a:spcAft>
          <a:spcPct val="0"/>
        </a:spcAft>
        <a:defRPr sz="5000" b="1">
          <a:solidFill>
            <a:srgbClr val="BFBFBF"/>
          </a:solidFill>
          <a:latin typeface="Arial" charset="0"/>
        </a:defRPr>
      </a:lvl7pPr>
      <a:lvl8pPr marL="1371600" algn="l" defTabSz="457200" rtl="0" fontAlgn="base">
        <a:spcBef>
          <a:spcPct val="0"/>
        </a:spcBef>
        <a:spcAft>
          <a:spcPct val="0"/>
        </a:spcAft>
        <a:defRPr sz="5000" b="1">
          <a:solidFill>
            <a:srgbClr val="BFBFBF"/>
          </a:solidFill>
          <a:latin typeface="Arial" charset="0"/>
        </a:defRPr>
      </a:lvl8pPr>
      <a:lvl9pPr marL="1828800" algn="l" defTabSz="457200" rtl="0" fontAlgn="base">
        <a:spcBef>
          <a:spcPct val="0"/>
        </a:spcBef>
        <a:spcAft>
          <a:spcPct val="0"/>
        </a:spcAft>
        <a:defRPr sz="5000" b="1">
          <a:solidFill>
            <a:srgbClr val="BFBFBF"/>
          </a:solidFill>
          <a:latin typeface="Arial" charset="0"/>
        </a:defRPr>
      </a:lvl9pPr>
    </p:titleStyle>
    <p:bodyStyle>
      <a:lvl1pPr marL="687388" indent="-687388" algn="l" defTabSz="457200" rtl="0" eaLnBrk="0" fontAlgn="base" hangingPunct="0">
        <a:spcBef>
          <a:spcPct val="0"/>
        </a:spcBef>
        <a:spcAft>
          <a:spcPts val="2400"/>
        </a:spcAft>
        <a:buSzPct val="75000"/>
        <a:buFont typeface="Arial" charset="0"/>
        <a:buChar char="•"/>
        <a:defRPr sz="2800" kern="1200">
          <a:solidFill>
            <a:schemeClr val="bg1"/>
          </a:solidFill>
          <a:latin typeface="+mn-lt"/>
          <a:ea typeface="+mn-ea"/>
          <a:cs typeface="+mn-cs"/>
        </a:defRPr>
      </a:lvl1pPr>
      <a:lvl2pPr marL="790575" indent="-285750" algn="l" defTabSz="457200"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s://star.schulich.uwo.c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schulich.uwo.ca/star/contact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mailto:Kellie.Griffin@lhsc.on.ca?subject=STAR%20Question" TargetMode="External"/><Relationship Id="rId13" Type="http://schemas.openxmlformats.org/officeDocument/2006/relationships/hyperlink" Target="mailto:brieanne.mcconnell@lhsc.on.ca?subject=STAR%20Question" TargetMode="External"/><Relationship Id="rId3" Type="http://schemas.openxmlformats.org/officeDocument/2006/relationships/image" Target="../media/image3.jpeg"/><Relationship Id="rId7" Type="http://schemas.openxmlformats.org/officeDocument/2006/relationships/hyperlink" Target="mailto:Melissa.Serrano@sjhc.london.on.ca?subject=STAR%20Question" TargetMode="External"/><Relationship Id="rId12" Type="http://schemas.openxmlformats.org/officeDocument/2006/relationships/hyperlink" Target="mailto:Charlotte.Towle@lhsc.on.ca?subject=STAR%20Ques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Jennifer.Cordick@lhsc.on.ca?subject=STAR%20Website%20Question" TargetMode="External"/><Relationship Id="rId11" Type="http://schemas.openxmlformats.org/officeDocument/2006/relationships/hyperlink" Target="mailto:Linda.Gough@schulich.uwo.ca?subject=STAR%20Question" TargetMode="External"/><Relationship Id="rId5" Type="http://schemas.openxmlformats.org/officeDocument/2006/relationships/hyperlink" Target="mailto:Cathy.Cole@lhsc.on.ca?subject=STAR%20Question" TargetMode="External"/><Relationship Id="rId15" Type="http://schemas.openxmlformats.org/officeDocument/2006/relationships/hyperlink" Target="mailto:Jill.O'Dowda@lhsc.on.ca?subject=STAR%20Question" TargetMode="External"/><Relationship Id="rId10" Type="http://schemas.openxmlformats.org/officeDocument/2006/relationships/hyperlink" Target="mailto:Karen.Baptista@lhsc.on.ca?subject=STAR%20Question" TargetMode="External"/><Relationship Id="rId4" Type="http://schemas.openxmlformats.org/officeDocument/2006/relationships/hyperlink" Target="https://www.schulich.uwo.ca/star/contacts" TargetMode="External"/><Relationship Id="rId9" Type="http://schemas.openxmlformats.org/officeDocument/2006/relationships/hyperlink" Target="mailto:mellonie.carnahan@schulich.uwo.ca?subject=STAR%20Question" TargetMode="External"/><Relationship Id="rId14" Type="http://schemas.openxmlformats.org/officeDocument/2006/relationships/hyperlink" Target="mailto:Patrick.Vanhie@sjhc.london.on.c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https://star.schulich.uwo.ca/" TargetMode="External"/><Relationship Id="rId4" Type="http://schemas.openxmlformats.org/officeDocument/2006/relationships/hyperlink" Target="https://www.schulich.uwo.ca/sta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Bef>
                <a:spcPts val="0"/>
              </a:spcBef>
              <a:buFont typeface="Arial"/>
              <a:buNone/>
              <a:defRPr/>
            </a:pPr>
            <a:endParaRPr lang="en-US" dirty="0"/>
          </a:p>
        </p:txBody>
      </p:sp>
      <p:pic>
        <p:nvPicPr>
          <p:cNvPr id="2052" name="Picture 4" descr="main_page_prp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title_page_Medicine_prp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 y="0"/>
            <a:ext cx="9144000" cy="861774"/>
          </a:xfrm>
          <a:prstGeom prst="rect">
            <a:avLst/>
          </a:prstGeom>
          <a:noFill/>
        </p:spPr>
        <p:txBody>
          <a:bodyPr wrap="square">
            <a:spAutoFit/>
          </a:bodyPr>
          <a:lstStyle/>
          <a:p>
            <a:pPr algn="ctr">
              <a:spcAft>
                <a:spcPts val="1200"/>
              </a:spcAft>
              <a:defRPr/>
            </a:pPr>
            <a:r>
              <a:rPr lang="en-US" sz="5000" b="1" dirty="0" smtClean="0">
                <a:solidFill>
                  <a:srgbClr val="3C1B71"/>
                </a:solidFill>
                <a:latin typeface="Arial"/>
                <a:cs typeface="Arial Unicode MS"/>
              </a:rPr>
              <a:t>Brief Demonstration</a:t>
            </a:r>
            <a:endParaRPr lang="en-US" sz="5000" b="1" dirty="0">
              <a:solidFill>
                <a:srgbClr val="3C1B71"/>
              </a:solidFill>
              <a:latin typeface="Arial"/>
              <a:cs typeface="Arial Unicode MS"/>
            </a:endParaRPr>
          </a:p>
        </p:txBody>
      </p:sp>
      <p:sp>
        <p:nvSpPr>
          <p:cNvPr id="6" name="Rectangle 1"/>
          <p:cNvSpPr>
            <a:spLocks noChangeArrowheads="1"/>
          </p:cNvSpPr>
          <p:nvPr/>
        </p:nvSpPr>
        <p:spPr bwMode="auto">
          <a:xfrm>
            <a:off x="206375" y="94180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1400" b="1" u="sng" dirty="0" smtClean="0"/>
          </a:p>
        </p:txBody>
      </p:sp>
      <p:sp>
        <p:nvSpPr>
          <p:cNvPr id="7" name="TextBox 6"/>
          <p:cNvSpPr txBox="1"/>
          <p:nvPr/>
        </p:nvSpPr>
        <p:spPr>
          <a:xfrm>
            <a:off x="3068993" y="1361248"/>
            <a:ext cx="3006016" cy="646331"/>
          </a:xfrm>
          <a:prstGeom prst="rect">
            <a:avLst/>
          </a:prstGeom>
          <a:noFill/>
        </p:spPr>
        <p:txBody>
          <a:bodyPr wrap="none" rtlCol="0">
            <a:spAutoFit/>
          </a:bodyPr>
          <a:lstStyle/>
          <a:p>
            <a:pPr algn="ctr"/>
            <a:r>
              <a:rPr lang="en-US" dirty="0" smtClean="0"/>
              <a:t>STAR </a:t>
            </a:r>
            <a:r>
              <a:rPr lang="en-US" dirty="0"/>
              <a:t>Program</a:t>
            </a:r>
            <a:r>
              <a:rPr lang="en-US" dirty="0" smtClean="0"/>
              <a:t>:</a:t>
            </a:r>
            <a:endParaRPr lang="en-US" dirty="0"/>
          </a:p>
          <a:p>
            <a:pPr algn="ctr"/>
            <a:r>
              <a:rPr lang="en-US" dirty="0" smtClean="0">
                <a:hlinkClick r:id="rId4"/>
              </a:rPr>
              <a:t>https</a:t>
            </a:r>
            <a:r>
              <a:rPr lang="en-US" dirty="0">
                <a:hlinkClick r:id="rId4"/>
              </a:rPr>
              <a:t>://</a:t>
            </a:r>
            <a:r>
              <a:rPr lang="en-US" dirty="0" smtClean="0">
                <a:hlinkClick r:id="rId4"/>
              </a:rPr>
              <a:t>star.schulich.uwo.ca/</a:t>
            </a:r>
            <a:endParaRPr lang="en-US" dirty="0" smtClean="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1197" y="2224483"/>
            <a:ext cx="4741607" cy="2742372"/>
          </a:xfrm>
          <a:prstGeom prst="rect">
            <a:avLst/>
          </a:prstGeom>
          <a:ln>
            <a:solidFill>
              <a:schemeClr val="tx1"/>
            </a:solidFill>
          </a:ln>
        </p:spPr>
      </p:pic>
    </p:spTree>
    <p:extLst>
      <p:ext uri="{BB962C8B-B14F-4D97-AF65-F5344CB8AC3E}">
        <p14:creationId xmlns:p14="http://schemas.microsoft.com/office/powerpoint/2010/main" val="1193575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title_page_Medicine_prp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 y="0"/>
            <a:ext cx="9144000" cy="861774"/>
          </a:xfrm>
          <a:prstGeom prst="rect">
            <a:avLst/>
          </a:prstGeom>
          <a:noFill/>
        </p:spPr>
        <p:txBody>
          <a:bodyPr wrap="square">
            <a:spAutoFit/>
          </a:bodyPr>
          <a:lstStyle/>
          <a:p>
            <a:pPr algn="ctr">
              <a:spcAft>
                <a:spcPts val="1200"/>
              </a:spcAft>
              <a:defRPr/>
            </a:pPr>
            <a:r>
              <a:rPr lang="en-US" sz="5000" b="1" dirty="0" smtClean="0">
                <a:solidFill>
                  <a:srgbClr val="3C1B71"/>
                </a:solidFill>
                <a:latin typeface="Arial"/>
                <a:cs typeface="Arial Unicode MS"/>
              </a:rPr>
              <a:t>Help Using STAR</a:t>
            </a:r>
            <a:endParaRPr lang="en-US" sz="5000" b="1" dirty="0">
              <a:solidFill>
                <a:srgbClr val="3C1B71"/>
              </a:solidFill>
              <a:latin typeface="Arial"/>
              <a:cs typeface="Arial Unicode MS"/>
            </a:endParaRPr>
          </a:p>
        </p:txBody>
      </p:sp>
      <p:sp>
        <p:nvSpPr>
          <p:cNvPr id="6" name="Rectangle 1"/>
          <p:cNvSpPr>
            <a:spLocks noChangeArrowheads="1"/>
          </p:cNvSpPr>
          <p:nvPr/>
        </p:nvSpPr>
        <p:spPr bwMode="auto">
          <a:xfrm>
            <a:off x="206375" y="94180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1400" b="1" u="sng" dirty="0" smtClean="0"/>
          </a:p>
        </p:txBody>
      </p:sp>
      <p:sp>
        <p:nvSpPr>
          <p:cNvPr id="7" name="TextBox 6"/>
          <p:cNvSpPr txBox="1"/>
          <p:nvPr/>
        </p:nvSpPr>
        <p:spPr>
          <a:xfrm>
            <a:off x="414773" y="944515"/>
            <a:ext cx="8012254" cy="5355312"/>
          </a:xfrm>
          <a:prstGeom prst="rect">
            <a:avLst/>
          </a:prstGeom>
          <a:noFill/>
        </p:spPr>
        <p:txBody>
          <a:bodyPr wrap="square" rtlCol="0">
            <a:spAutoFit/>
          </a:bodyPr>
          <a:lstStyle/>
          <a:p>
            <a:r>
              <a:rPr lang="en-US" b="1" dirty="0" smtClean="0"/>
              <a:t>First Level Support </a:t>
            </a:r>
            <a:r>
              <a:rPr lang="en-US" dirty="0" smtClean="0"/>
              <a:t>Tools:  Documentation and Help </a:t>
            </a:r>
          </a:p>
          <a:p>
            <a:r>
              <a:rPr lang="en-US" dirty="0" smtClean="0"/>
              <a:t>          - In Program Help Icons</a:t>
            </a:r>
          </a:p>
          <a:p>
            <a:r>
              <a:rPr lang="en-US" dirty="0"/>
              <a:t> </a:t>
            </a:r>
            <a:r>
              <a:rPr lang="en-US" dirty="0" smtClean="0"/>
              <a:t>         - Reference Guide</a:t>
            </a:r>
          </a:p>
          <a:p>
            <a:r>
              <a:rPr lang="en-US" dirty="0"/>
              <a:t>	</a:t>
            </a:r>
            <a:r>
              <a:rPr lang="en-US" dirty="0" smtClean="0"/>
              <a:t>   - Example Documents</a:t>
            </a:r>
          </a:p>
          <a:p>
            <a:r>
              <a:rPr lang="en-US" dirty="0"/>
              <a:t> </a:t>
            </a:r>
            <a:r>
              <a:rPr lang="en-US" dirty="0" smtClean="0"/>
              <a:t>	   - YouTube Training Videos</a:t>
            </a:r>
          </a:p>
          <a:p>
            <a:r>
              <a:rPr lang="en-US" dirty="0"/>
              <a:t> </a:t>
            </a:r>
            <a:r>
              <a:rPr lang="en-US" dirty="0" smtClean="0"/>
              <a:t>         - Tips and Tricks Document</a:t>
            </a:r>
          </a:p>
          <a:p>
            <a:endParaRPr lang="en-US" dirty="0"/>
          </a:p>
          <a:p>
            <a:r>
              <a:rPr lang="en-US" b="1" dirty="0" smtClean="0"/>
              <a:t>Second Level Support</a:t>
            </a:r>
            <a:r>
              <a:rPr lang="en-US" dirty="0" smtClean="0"/>
              <a:t>: STAR Coordinator</a:t>
            </a:r>
          </a:p>
          <a:p>
            <a:r>
              <a:rPr lang="en-US" dirty="0"/>
              <a:t> </a:t>
            </a:r>
            <a:r>
              <a:rPr lang="en-US" dirty="0" smtClean="0"/>
              <a:t>         - Your Department has a STAR Coordinator.</a:t>
            </a:r>
          </a:p>
          <a:p>
            <a:r>
              <a:rPr lang="en-US" dirty="0"/>
              <a:t>	   - </a:t>
            </a:r>
            <a:r>
              <a:rPr lang="en-US" dirty="0">
                <a:hlinkClick r:id="rId4"/>
              </a:rPr>
              <a:t>https://</a:t>
            </a:r>
            <a:r>
              <a:rPr lang="en-US" dirty="0" smtClean="0">
                <a:hlinkClick r:id="rId4"/>
              </a:rPr>
              <a:t>www.schulich.uwo.ca/star/contacts</a:t>
            </a:r>
            <a:endParaRPr lang="en-US" dirty="0" smtClean="0"/>
          </a:p>
          <a:p>
            <a:r>
              <a:rPr lang="en-US" dirty="0" smtClean="0"/>
              <a:t>          - If first level support does not answer your question, call them first!</a:t>
            </a:r>
          </a:p>
          <a:p>
            <a:endParaRPr lang="en-US" dirty="0"/>
          </a:p>
          <a:p>
            <a:r>
              <a:rPr lang="en-US" b="1" dirty="0" smtClean="0"/>
              <a:t>Third Level Support</a:t>
            </a:r>
            <a:r>
              <a:rPr lang="en-US" dirty="0" smtClean="0"/>
              <a:t>: Project Management</a:t>
            </a:r>
          </a:p>
          <a:p>
            <a:r>
              <a:rPr lang="en-US" dirty="0"/>
              <a:t> </a:t>
            </a:r>
            <a:r>
              <a:rPr lang="en-US" dirty="0" smtClean="0"/>
              <a:t>         - Paul Malcomson, Derrick Gould</a:t>
            </a:r>
          </a:p>
          <a:p>
            <a:r>
              <a:rPr lang="en-US" dirty="0"/>
              <a:t> </a:t>
            </a:r>
            <a:r>
              <a:rPr lang="en-US" dirty="0" smtClean="0"/>
              <a:t>         - Call us if your STAR coordinator cannot help you</a:t>
            </a:r>
          </a:p>
          <a:p>
            <a:endParaRPr lang="en-US" dirty="0"/>
          </a:p>
          <a:p>
            <a:r>
              <a:rPr lang="en-US" b="1" dirty="0" smtClean="0"/>
              <a:t>Fourth Level Support</a:t>
            </a:r>
            <a:r>
              <a:rPr lang="en-US" dirty="0" smtClean="0"/>
              <a:t>: Acuity Development &amp; Troubleshooting</a:t>
            </a:r>
          </a:p>
          <a:p>
            <a:r>
              <a:rPr lang="en-US" dirty="0"/>
              <a:t> </a:t>
            </a:r>
            <a:r>
              <a:rPr lang="en-US" dirty="0" smtClean="0"/>
              <a:t>         - I </a:t>
            </a:r>
            <a:r>
              <a:rPr lang="en-US" dirty="0"/>
              <a:t>c</a:t>
            </a:r>
            <a:r>
              <a:rPr lang="en-US" dirty="0" smtClean="0"/>
              <a:t>all them no cost</a:t>
            </a:r>
          </a:p>
          <a:p>
            <a:r>
              <a:rPr lang="en-US" dirty="0"/>
              <a:t> </a:t>
            </a:r>
            <a:r>
              <a:rPr lang="en-US" dirty="0" smtClean="0"/>
              <a:t>         - If you call them they will send you a bill.</a:t>
            </a:r>
          </a:p>
        </p:txBody>
      </p:sp>
    </p:spTree>
    <p:extLst>
      <p:ext uri="{BB962C8B-B14F-4D97-AF65-F5344CB8AC3E}">
        <p14:creationId xmlns:p14="http://schemas.microsoft.com/office/powerpoint/2010/main" val="698254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title_page_Medicine_prp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 y="0"/>
            <a:ext cx="9144000" cy="861774"/>
          </a:xfrm>
          <a:prstGeom prst="rect">
            <a:avLst/>
          </a:prstGeom>
          <a:noFill/>
        </p:spPr>
        <p:txBody>
          <a:bodyPr wrap="square">
            <a:spAutoFit/>
          </a:bodyPr>
          <a:lstStyle/>
          <a:p>
            <a:pPr algn="ctr">
              <a:spcAft>
                <a:spcPts val="1200"/>
              </a:spcAft>
              <a:defRPr/>
            </a:pPr>
            <a:r>
              <a:rPr lang="en-US" sz="5000" b="1" dirty="0" smtClean="0">
                <a:solidFill>
                  <a:srgbClr val="3C1B71"/>
                </a:solidFill>
                <a:latin typeface="Arial"/>
                <a:cs typeface="Arial Unicode MS"/>
              </a:rPr>
              <a:t>Next Steps</a:t>
            </a:r>
            <a:endParaRPr lang="en-US" sz="5000" b="1" dirty="0">
              <a:solidFill>
                <a:srgbClr val="3C1B71"/>
              </a:solidFill>
              <a:latin typeface="Arial"/>
              <a:cs typeface="Arial Unicode MS"/>
            </a:endParaRPr>
          </a:p>
        </p:txBody>
      </p:sp>
      <p:sp>
        <p:nvSpPr>
          <p:cNvPr id="6" name="Rectangle 1"/>
          <p:cNvSpPr>
            <a:spLocks noChangeArrowheads="1"/>
          </p:cNvSpPr>
          <p:nvPr/>
        </p:nvSpPr>
        <p:spPr bwMode="auto">
          <a:xfrm>
            <a:off x="206375" y="94180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1400" b="1" u="sng" dirty="0" smtClean="0"/>
          </a:p>
        </p:txBody>
      </p:sp>
      <p:sp>
        <p:nvSpPr>
          <p:cNvPr id="2" name="TextBox 1"/>
          <p:cNvSpPr txBox="1"/>
          <p:nvPr/>
        </p:nvSpPr>
        <p:spPr>
          <a:xfrm>
            <a:off x="665018" y="1249582"/>
            <a:ext cx="7691016" cy="3416320"/>
          </a:xfrm>
          <a:prstGeom prst="rect">
            <a:avLst/>
          </a:prstGeom>
          <a:noFill/>
        </p:spPr>
        <p:txBody>
          <a:bodyPr wrap="none" rtlCol="0">
            <a:spAutoFit/>
          </a:bodyPr>
          <a:lstStyle/>
          <a:p>
            <a:pPr marL="342900" indent="-342900">
              <a:buFont typeface="+mj-lt"/>
              <a:buAutoNum type="arabicPeriod"/>
            </a:pPr>
            <a:r>
              <a:rPr lang="en-US" dirty="0" smtClean="0"/>
              <a:t>Get this presentation and bookmark the STAR Portal</a:t>
            </a:r>
          </a:p>
          <a:p>
            <a:pPr marL="342900" indent="-342900">
              <a:buFont typeface="+mj-lt"/>
              <a:buAutoNum type="arabicPeriod"/>
            </a:pPr>
            <a:endParaRPr lang="en-US" dirty="0" smtClean="0"/>
          </a:p>
          <a:p>
            <a:pPr marL="342900" indent="-342900">
              <a:buFont typeface="+mj-lt"/>
              <a:buAutoNum type="arabicPeriod"/>
            </a:pPr>
            <a:r>
              <a:rPr lang="en-US" dirty="0" smtClean="0"/>
              <a:t>Bookmark the STAR program</a:t>
            </a:r>
          </a:p>
          <a:p>
            <a:pPr marL="342900" indent="-342900">
              <a:buFont typeface="+mj-lt"/>
              <a:buAutoNum type="arabicPeriod"/>
            </a:pPr>
            <a:endParaRPr lang="en-US" dirty="0" smtClean="0"/>
          </a:p>
          <a:p>
            <a:pPr marL="342900" indent="-342900">
              <a:buFont typeface="+mj-lt"/>
              <a:buAutoNum type="arabicPeriod"/>
            </a:pPr>
            <a:r>
              <a:rPr lang="en-US" dirty="0" smtClean="0"/>
              <a:t>Contact your STAR Coordinator and get your STAR Login Credentials</a:t>
            </a:r>
          </a:p>
          <a:p>
            <a:pPr marL="342900" indent="-342900">
              <a:buFont typeface="+mj-lt"/>
              <a:buAutoNum type="arabicPeriod"/>
            </a:pPr>
            <a:endParaRPr lang="en-US" dirty="0" smtClean="0"/>
          </a:p>
          <a:p>
            <a:pPr marL="342900" indent="-342900">
              <a:buFont typeface="+mj-lt"/>
              <a:buAutoNum type="arabicPeriod"/>
            </a:pPr>
            <a:r>
              <a:rPr lang="en-US" dirty="0" smtClean="0"/>
              <a:t>Register for a training class</a:t>
            </a:r>
          </a:p>
          <a:p>
            <a:pPr marL="342900" indent="-342900">
              <a:buFont typeface="+mj-lt"/>
              <a:buAutoNum type="arabicPeriod"/>
            </a:pPr>
            <a:endParaRPr lang="en-US" dirty="0" smtClean="0"/>
          </a:p>
          <a:p>
            <a:pPr marL="342900" indent="-342900">
              <a:buFont typeface="+mj-lt"/>
              <a:buAutoNum type="arabicPeriod"/>
            </a:pPr>
            <a:r>
              <a:rPr lang="en-US" dirty="0" smtClean="0"/>
              <a:t>Login to STAR and review your data</a:t>
            </a:r>
          </a:p>
          <a:p>
            <a:pPr marL="342900" indent="-342900">
              <a:buFont typeface="+mj-lt"/>
              <a:buAutoNum type="arabicPeriod"/>
            </a:pPr>
            <a:endParaRPr lang="en-US" dirty="0"/>
          </a:p>
          <a:p>
            <a:pPr marL="342900" indent="-342900">
              <a:buFont typeface="+mj-lt"/>
              <a:buAutoNum type="arabicPeriod"/>
            </a:pPr>
            <a:r>
              <a:rPr lang="en-US" dirty="0" smtClean="0"/>
              <a:t>Generate your Promotion Documents and Review</a:t>
            </a:r>
          </a:p>
          <a:p>
            <a:pPr marL="342900" indent="-342900">
              <a:buAutoNum type="arabicPeriod" startAt="2"/>
            </a:pPr>
            <a:endParaRPr lang="en-US" dirty="0"/>
          </a:p>
        </p:txBody>
      </p:sp>
    </p:spTree>
    <p:extLst>
      <p:ext uri="{BB962C8B-B14F-4D97-AF65-F5344CB8AC3E}">
        <p14:creationId xmlns:p14="http://schemas.microsoft.com/office/powerpoint/2010/main" val="4156960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title_page_Medicine_prp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 y="0"/>
            <a:ext cx="9144000" cy="861774"/>
          </a:xfrm>
          <a:prstGeom prst="rect">
            <a:avLst/>
          </a:prstGeom>
          <a:noFill/>
        </p:spPr>
        <p:txBody>
          <a:bodyPr wrap="square">
            <a:spAutoFit/>
          </a:bodyPr>
          <a:lstStyle/>
          <a:p>
            <a:pPr algn="ctr">
              <a:spcAft>
                <a:spcPts val="1200"/>
              </a:spcAft>
              <a:defRPr/>
            </a:pPr>
            <a:r>
              <a:rPr lang="en-US" sz="5000" b="1" dirty="0" smtClean="0">
                <a:solidFill>
                  <a:srgbClr val="3C1B71"/>
                </a:solidFill>
                <a:latin typeface="Arial"/>
                <a:cs typeface="Arial Unicode MS"/>
              </a:rPr>
              <a:t>Questions?</a:t>
            </a:r>
            <a:endParaRPr lang="en-US" sz="5000" b="1" dirty="0">
              <a:solidFill>
                <a:srgbClr val="3C1B71"/>
              </a:solidFill>
              <a:latin typeface="Arial"/>
              <a:cs typeface="Arial Unicode MS"/>
            </a:endParaRPr>
          </a:p>
        </p:txBody>
      </p:sp>
      <p:sp>
        <p:nvSpPr>
          <p:cNvPr id="6" name="Rectangle 1"/>
          <p:cNvSpPr>
            <a:spLocks noChangeArrowheads="1"/>
          </p:cNvSpPr>
          <p:nvPr/>
        </p:nvSpPr>
        <p:spPr bwMode="auto">
          <a:xfrm>
            <a:off x="206375" y="94180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1400" b="1" u="sng" dirty="0" smtClean="0"/>
          </a:p>
        </p:txBody>
      </p:sp>
      <p:sp>
        <p:nvSpPr>
          <p:cNvPr id="2" name="TextBox 1"/>
          <p:cNvSpPr txBox="1"/>
          <p:nvPr/>
        </p:nvSpPr>
        <p:spPr>
          <a:xfrm>
            <a:off x="206374" y="941805"/>
            <a:ext cx="8632825" cy="3693319"/>
          </a:xfrm>
          <a:prstGeom prst="rect">
            <a:avLst/>
          </a:prstGeom>
          <a:noFill/>
        </p:spPr>
        <p:txBody>
          <a:bodyPr wrap="square" rtlCol="0">
            <a:spAutoFit/>
          </a:bodyPr>
          <a:lstStyle/>
          <a:p>
            <a:pPr marL="285750" indent="-285750">
              <a:buFont typeface="Arial" pitchFamily="34" charset="0"/>
              <a:buChar char="•"/>
            </a:pPr>
            <a:r>
              <a:rPr lang="en-US" dirty="0" smtClean="0">
                <a:solidFill>
                  <a:schemeClr val="accent1">
                    <a:lumMod val="50000"/>
                  </a:schemeClr>
                </a:solidFill>
              </a:rPr>
              <a:t> </a:t>
            </a:r>
          </a:p>
          <a:p>
            <a:pPr marL="285750" indent="-285750">
              <a:buFont typeface="Arial" pitchFamily="34" charset="0"/>
              <a:buChar char="•"/>
            </a:pPr>
            <a:r>
              <a:rPr lang="en-US" dirty="0">
                <a:solidFill>
                  <a:schemeClr val="accent1">
                    <a:lumMod val="50000"/>
                  </a:schemeClr>
                </a:solidFill>
              </a:rPr>
              <a:t> </a:t>
            </a:r>
            <a:endParaRPr lang="en-US" dirty="0" smtClean="0">
              <a:solidFill>
                <a:schemeClr val="accent1">
                  <a:lumMod val="50000"/>
                </a:schemeClr>
              </a:solidFill>
            </a:endParaRPr>
          </a:p>
          <a:p>
            <a:pPr marL="285750" indent="-285750">
              <a:buFont typeface="Arial" pitchFamily="34" charset="0"/>
              <a:buChar char="•"/>
            </a:pPr>
            <a:r>
              <a:rPr lang="en-US" dirty="0">
                <a:solidFill>
                  <a:schemeClr val="accent1">
                    <a:lumMod val="50000"/>
                  </a:schemeClr>
                </a:solidFill>
              </a:rPr>
              <a:t> </a:t>
            </a:r>
            <a:endParaRPr lang="en-US" dirty="0" smtClean="0">
              <a:solidFill>
                <a:schemeClr val="accent1">
                  <a:lumMod val="50000"/>
                </a:schemeClr>
              </a:solidFill>
            </a:endParaRPr>
          </a:p>
          <a:p>
            <a:pPr marL="285750" indent="-285750">
              <a:buFont typeface="Arial" pitchFamily="34" charset="0"/>
              <a:buChar char="•"/>
            </a:pPr>
            <a:r>
              <a:rPr lang="en-US" dirty="0">
                <a:solidFill>
                  <a:schemeClr val="accent1">
                    <a:lumMod val="50000"/>
                  </a:schemeClr>
                </a:solidFill>
              </a:rPr>
              <a:t> </a:t>
            </a:r>
            <a:r>
              <a:rPr lang="en-US" dirty="0" smtClean="0">
                <a:solidFill>
                  <a:schemeClr val="accent1">
                    <a:lumMod val="50000"/>
                  </a:schemeClr>
                </a:solidFill>
              </a:rPr>
              <a:t> </a:t>
            </a:r>
          </a:p>
          <a:p>
            <a:pPr marL="285750" indent="-285750">
              <a:buFont typeface="Arial" pitchFamily="34" charset="0"/>
              <a:buChar char="•"/>
            </a:pPr>
            <a:r>
              <a:rPr lang="en-US" dirty="0">
                <a:solidFill>
                  <a:schemeClr val="accent1">
                    <a:lumMod val="50000"/>
                  </a:schemeClr>
                </a:solidFill>
              </a:rPr>
              <a:t> </a:t>
            </a:r>
            <a:endParaRPr lang="en-US" dirty="0" smtClean="0">
              <a:solidFill>
                <a:schemeClr val="accent1">
                  <a:lumMod val="50000"/>
                </a:schemeClr>
              </a:solidFill>
            </a:endParaRPr>
          </a:p>
          <a:p>
            <a:pPr marL="285750" indent="-285750">
              <a:buFont typeface="Arial" pitchFamily="34" charset="0"/>
              <a:buChar char="•"/>
            </a:pPr>
            <a:r>
              <a:rPr lang="en-US" dirty="0">
                <a:solidFill>
                  <a:schemeClr val="accent1">
                    <a:lumMod val="50000"/>
                  </a:schemeClr>
                </a:solidFill>
              </a:rPr>
              <a:t> </a:t>
            </a:r>
            <a:endParaRPr lang="en-US" dirty="0" smtClean="0">
              <a:solidFill>
                <a:schemeClr val="accent1">
                  <a:lumMod val="50000"/>
                </a:schemeClr>
              </a:solidFill>
            </a:endParaRPr>
          </a:p>
          <a:p>
            <a:pPr marL="285750" indent="-285750">
              <a:buFont typeface="Arial" pitchFamily="34" charset="0"/>
              <a:buChar char="•"/>
            </a:pPr>
            <a:r>
              <a:rPr lang="en-US" dirty="0">
                <a:solidFill>
                  <a:schemeClr val="accent1">
                    <a:lumMod val="50000"/>
                  </a:schemeClr>
                </a:solidFill>
              </a:rPr>
              <a:t> </a:t>
            </a:r>
            <a:endParaRPr lang="en-US" dirty="0" smtClean="0">
              <a:solidFill>
                <a:schemeClr val="accent1">
                  <a:lumMod val="50000"/>
                </a:schemeClr>
              </a:solidFill>
            </a:endParaRPr>
          </a:p>
          <a:p>
            <a:pPr marL="285750" indent="-285750">
              <a:buFont typeface="Arial" pitchFamily="34" charset="0"/>
              <a:buChar char="•"/>
            </a:pPr>
            <a:r>
              <a:rPr lang="en-US" dirty="0">
                <a:solidFill>
                  <a:schemeClr val="accent1">
                    <a:lumMod val="50000"/>
                  </a:schemeClr>
                </a:solidFill>
              </a:rPr>
              <a:t> </a:t>
            </a:r>
            <a:endParaRPr lang="en-US" dirty="0" smtClean="0">
              <a:solidFill>
                <a:schemeClr val="accent1">
                  <a:lumMod val="50000"/>
                </a:schemeClr>
              </a:solidFill>
            </a:endParaRPr>
          </a:p>
          <a:p>
            <a:pPr marL="285750" indent="-285750">
              <a:buFont typeface="Arial" pitchFamily="34" charset="0"/>
              <a:buChar char="•"/>
            </a:pPr>
            <a:r>
              <a:rPr lang="en-US" dirty="0">
                <a:solidFill>
                  <a:schemeClr val="accent1">
                    <a:lumMod val="50000"/>
                  </a:schemeClr>
                </a:solidFill>
              </a:rPr>
              <a:t> </a:t>
            </a:r>
            <a:endParaRPr lang="en-US" dirty="0" smtClean="0">
              <a:solidFill>
                <a:schemeClr val="accent1">
                  <a:lumMod val="50000"/>
                </a:schemeClr>
              </a:solidFill>
            </a:endParaRPr>
          </a:p>
          <a:p>
            <a:pPr marL="285750" indent="-285750">
              <a:buFont typeface="Arial" pitchFamily="34" charset="0"/>
              <a:buChar char="•"/>
            </a:pPr>
            <a:r>
              <a:rPr lang="en-US" dirty="0">
                <a:solidFill>
                  <a:schemeClr val="accent1">
                    <a:lumMod val="50000"/>
                  </a:schemeClr>
                </a:solidFill>
              </a:rPr>
              <a:t> </a:t>
            </a:r>
            <a:endParaRPr lang="en-US" dirty="0" smtClean="0">
              <a:solidFill>
                <a:schemeClr val="accent1">
                  <a:lumMod val="50000"/>
                </a:schemeClr>
              </a:solidFill>
            </a:endParaRPr>
          </a:p>
          <a:p>
            <a:pPr marL="285750" indent="-285750">
              <a:buFont typeface="Arial" pitchFamily="34" charset="0"/>
              <a:buChar char="•"/>
            </a:pPr>
            <a:r>
              <a:rPr lang="en-US" dirty="0">
                <a:solidFill>
                  <a:schemeClr val="accent1">
                    <a:lumMod val="50000"/>
                  </a:schemeClr>
                </a:solidFill>
              </a:rPr>
              <a:t> </a:t>
            </a:r>
            <a:endParaRPr lang="en-US" dirty="0" smtClean="0">
              <a:solidFill>
                <a:schemeClr val="accent1">
                  <a:lumMod val="50000"/>
                </a:schemeClr>
              </a:solidFill>
            </a:endParaRPr>
          </a:p>
          <a:p>
            <a:pPr marL="285750" indent="-285750">
              <a:buFont typeface="Arial" pitchFamily="34" charset="0"/>
              <a:buChar char="•"/>
            </a:pPr>
            <a:r>
              <a:rPr lang="en-US" dirty="0">
                <a:solidFill>
                  <a:schemeClr val="accent1">
                    <a:lumMod val="50000"/>
                  </a:schemeClr>
                </a:solidFill>
              </a:rPr>
              <a:t> </a:t>
            </a:r>
            <a:r>
              <a:rPr lang="en-US" dirty="0" smtClean="0">
                <a:solidFill>
                  <a:schemeClr val="accent1">
                    <a:lumMod val="50000"/>
                  </a:schemeClr>
                </a:solidFill>
              </a:rPr>
              <a:t> </a:t>
            </a:r>
          </a:p>
          <a:p>
            <a:pPr marL="285750" indent="-285750">
              <a:buFont typeface="Arial" pitchFamily="34" charset="0"/>
              <a:buChar char="•"/>
            </a:pPr>
            <a:r>
              <a:rPr lang="en-US" dirty="0">
                <a:solidFill>
                  <a:schemeClr val="accent1">
                    <a:lumMod val="50000"/>
                  </a:schemeClr>
                </a:solidFill>
              </a:rPr>
              <a:t>	</a:t>
            </a:r>
          </a:p>
        </p:txBody>
      </p:sp>
    </p:spTree>
    <p:extLst>
      <p:ext uri="{BB962C8B-B14F-4D97-AF65-F5344CB8AC3E}">
        <p14:creationId xmlns:p14="http://schemas.microsoft.com/office/powerpoint/2010/main" val="2648921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819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111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074" name="Picture 1" descr="title_page_Medicine_prp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6"/>
          <p:cNvSpPr txBox="1">
            <a:spLocks noChangeArrowheads="1"/>
          </p:cNvSpPr>
          <p:nvPr/>
        </p:nvSpPr>
        <p:spPr bwMode="auto">
          <a:xfrm>
            <a:off x="5700713" y="104775"/>
            <a:ext cx="3189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600">
                <a:solidFill>
                  <a:srgbClr val="3B1B70"/>
                </a:solidFill>
              </a:rPr>
              <a:t>Presentation Title Here</a:t>
            </a:r>
          </a:p>
        </p:txBody>
      </p:sp>
      <p:sp>
        <p:nvSpPr>
          <p:cNvPr id="5" name="TextBox 4"/>
          <p:cNvSpPr txBox="1"/>
          <p:nvPr/>
        </p:nvSpPr>
        <p:spPr>
          <a:xfrm>
            <a:off x="269875" y="254000"/>
            <a:ext cx="8620125" cy="5786199"/>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spcAft>
                <a:spcPts val="1200"/>
              </a:spcAft>
              <a:defRPr/>
            </a:pPr>
            <a:r>
              <a:rPr lang="en-US" sz="4800" b="1" dirty="0" smtClean="0">
                <a:solidFill>
                  <a:srgbClr val="3C1B71"/>
                </a:solidFill>
                <a:cs typeface="Arial Unicode MS"/>
              </a:rPr>
              <a:t>USING ACUITY STAR </a:t>
            </a:r>
            <a:br>
              <a:rPr lang="en-US" sz="4800" b="1" dirty="0" smtClean="0">
                <a:solidFill>
                  <a:srgbClr val="3C1B71"/>
                </a:solidFill>
                <a:cs typeface="Arial Unicode MS"/>
              </a:rPr>
            </a:br>
            <a:r>
              <a:rPr lang="en-US" sz="4800" b="1" dirty="0" smtClean="0">
                <a:solidFill>
                  <a:srgbClr val="3C1B71"/>
                </a:solidFill>
                <a:cs typeface="Arial Unicode MS"/>
              </a:rPr>
              <a:t>FOR PROMOTIONS</a:t>
            </a:r>
            <a:endParaRPr lang="en-US" sz="4800" dirty="0"/>
          </a:p>
          <a:p>
            <a:pPr algn="ctr">
              <a:defRPr/>
            </a:pPr>
            <a:endParaRPr lang="en-US" sz="2400" dirty="0"/>
          </a:p>
          <a:p>
            <a:pPr algn="ctr">
              <a:defRPr/>
            </a:pPr>
            <a:r>
              <a:rPr lang="en-US" sz="2400" dirty="0"/>
              <a:t>Author: </a:t>
            </a:r>
            <a:r>
              <a:rPr lang="en-US" sz="2400" b="1" dirty="0"/>
              <a:t>Derrick Gould</a:t>
            </a:r>
          </a:p>
          <a:p>
            <a:pPr algn="ctr">
              <a:defRPr/>
            </a:pPr>
            <a:r>
              <a:rPr lang="en-US" sz="2400" dirty="0"/>
              <a:t>Date: </a:t>
            </a:r>
            <a:r>
              <a:rPr lang="en-US" sz="2400" dirty="0" smtClean="0"/>
              <a:t>April </a:t>
            </a:r>
            <a:r>
              <a:rPr lang="en-US" sz="2400" dirty="0"/>
              <a:t>2</a:t>
            </a:r>
            <a:r>
              <a:rPr lang="en-US" sz="2400" dirty="0" smtClean="0"/>
              <a:t>, 2015</a:t>
            </a:r>
            <a:endParaRPr lang="en-US" sz="2400" dirty="0"/>
          </a:p>
          <a:p>
            <a:pPr algn="ctr">
              <a:defRPr/>
            </a:pPr>
            <a:r>
              <a:rPr lang="en-US" sz="2400" dirty="0"/>
              <a:t>Audience:  </a:t>
            </a:r>
            <a:r>
              <a:rPr lang="en-US" sz="2400" dirty="0" smtClean="0"/>
              <a:t>Clinical Faculty</a:t>
            </a:r>
            <a:endParaRPr lang="en-US" sz="2400" dirty="0"/>
          </a:p>
          <a:p>
            <a:pPr algn="ctr">
              <a:defRPr/>
            </a:pPr>
            <a:endParaRPr lang="en-US" sz="2400" dirty="0"/>
          </a:p>
          <a:p>
            <a:pPr algn="ctr">
              <a:defRPr/>
            </a:pPr>
            <a:r>
              <a:rPr lang="en-US" sz="2400" u="sng" dirty="0"/>
              <a:t>For More Information please contact:</a:t>
            </a:r>
          </a:p>
          <a:p>
            <a:pPr algn="ctr">
              <a:defRPr/>
            </a:pPr>
            <a:r>
              <a:rPr lang="en-US" sz="2400" dirty="0"/>
              <a:t>Derrick Gould</a:t>
            </a:r>
          </a:p>
          <a:p>
            <a:pPr algn="ctr">
              <a:defRPr/>
            </a:pPr>
            <a:r>
              <a:rPr lang="en-US" sz="2400" dirty="0"/>
              <a:t>St Joseph’s Health Care London</a:t>
            </a:r>
          </a:p>
          <a:p>
            <a:pPr algn="ctr">
              <a:defRPr/>
            </a:pPr>
            <a:r>
              <a:rPr lang="en-US" sz="2400" dirty="0"/>
              <a:t>268 Grosvenor St E4-118</a:t>
            </a:r>
          </a:p>
          <a:p>
            <a:pPr algn="ctr">
              <a:defRPr/>
            </a:pPr>
            <a:r>
              <a:rPr lang="en-US" sz="2400" dirty="0"/>
              <a:t>London, Ontario</a:t>
            </a:r>
          </a:p>
          <a:p>
            <a:pPr algn="ctr">
              <a:defRPr/>
            </a:pPr>
            <a:r>
              <a:rPr lang="en-US" sz="2400" dirty="0"/>
              <a:t>x32115</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title_page_Medicine_prp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 y="0"/>
            <a:ext cx="9144000" cy="861774"/>
          </a:xfrm>
          <a:prstGeom prst="rect">
            <a:avLst/>
          </a:prstGeom>
          <a:noFill/>
        </p:spPr>
        <p:txBody>
          <a:bodyPr wrap="square">
            <a:spAutoFit/>
          </a:bodyPr>
          <a:lstStyle/>
          <a:p>
            <a:pPr algn="ctr">
              <a:spcAft>
                <a:spcPts val="1200"/>
              </a:spcAft>
              <a:defRPr/>
            </a:pPr>
            <a:r>
              <a:rPr lang="en-US" sz="5000" b="1" dirty="0" smtClean="0">
                <a:solidFill>
                  <a:srgbClr val="3C1B71"/>
                </a:solidFill>
                <a:latin typeface="Arial"/>
                <a:cs typeface="Arial Unicode MS"/>
              </a:rPr>
              <a:t>About STAR</a:t>
            </a:r>
            <a:endParaRPr lang="en-US" sz="5000" b="1" dirty="0">
              <a:solidFill>
                <a:srgbClr val="3C1B71"/>
              </a:solidFill>
              <a:latin typeface="Arial"/>
              <a:cs typeface="Arial Unicode MS"/>
            </a:endParaRPr>
          </a:p>
        </p:txBody>
      </p:sp>
      <p:sp>
        <p:nvSpPr>
          <p:cNvPr id="6" name="Rectangle 1"/>
          <p:cNvSpPr>
            <a:spLocks noChangeArrowheads="1"/>
          </p:cNvSpPr>
          <p:nvPr/>
        </p:nvSpPr>
        <p:spPr bwMode="auto">
          <a:xfrm>
            <a:off x="206374" y="941805"/>
            <a:ext cx="872980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buFont typeface="Arial" pitchFamily="34" charset="0"/>
              <a:buChar char="•"/>
            </a:pPr>
            <a:r>
              <a:rPr lang="en-US" sz="1400" dirty="0" smtClean="0"/>
              <a:t>STAR </a:t>
            </a:r>
            <a:r>
              <a:rPr lang="en-US" sz="1400" dirty="0"/>
              <a:t>is an online </a:t>
            </a:r>
            <a:r>
              <a:rPr lang="en-US" sz="1400" dirty="0" smtClean="0"/>
              <a:t>secure Web </a:t>
            </a:r>
            <a:r>
              <a:rPr lang="en-US" sz="1400" dirty="0"/>
              <a:t>Application which </a:t>
            </a:r>
            <a:r>
              <a:rPr lang="en-US" sz="1400" dirty="0" smtClean="0"/>
              <a:t>allows authorized users to track, report and manage their academic reportable activities. (Curriculum Vitae)</a:t>
            </a:r>
          </a:p>
          <a:p>
            <a:pPr marL="285750" indent="-285750">
              <a:buFont typeface="Arial" pitchFamily="34" charset="0"/>
              <a:buChar char="•"/>
            </a:pPr>
            <a:endParaRPr lang="en-US" sz="1400" dirty="0"/>
          </a:p>
          <a:p>
            <a:pPr marL="285750" indent="-285750">
              <a:buFont typeface="Arial" pitchFamily="34" charset="0"/>
              <a:buChar char="•"/>
            </a:pPr>
            <a:r>
              <a:rPr lang="en-US" sz="1400" dirty="0" smtClean="0"/>
              <a:t>STAR easily allows Clinical Faculty members or their secretaries to login to STAR, and find, add, edit or delete database entries quickly, and regenerate a new updated document.</a:t>
            </a:r>
          </a:p>
          <a:p>
            <a:endParaRPr lang="en-US" sz="1400" dirty="0" smtClean="0"/>
          </a:p>
          <a:p>
            <a:pPr marL="285750" indent="-285750">
              <a:buFont typeface="Arial" pitchFamily="34" charset="0"/>
              <a:buChar char="•"/>
            </a:pPr>
            <a:r>
              <a:rPr lang="en-US" sz="1400" dirty="0" smtClean="0"/>
              <a:t>STAR allows you to easily generate a Full Professional CV, promotion CV or teaching dossier very quickly, in a standard format.</a:t>
            </a:r>
          </a:p>
          <a:p>
            <a:pPr marL="285750" indent="-285750">
              <a:buFont typeface="Arial" pitchFamily="34" charset="0"/>
              <a:buChar char="•"/>
            </a:pPr>
            <a:endParaRPr lang="en-US" sz="1400" dirty="0" smtClean="0"/>
          </a:p>
          <a:p>
            <a:pPr marL="285750" indent="-285750">
              <a:buFont typeface="Arial" pitchFamily="34" charset="0"/>
              <a:buChar char="•"/>
            </a:pPr>
            <a:r>
              <a:rPr lang="en-US" sz="1400" dirty="0" smtClean="0"/>
              <a:t>The defining </a:t>
            </a:r>
            <a:r>
              <a:rPr lang="en-US" sz="1400" dirty="0"/>
              <a:t>principle of the STAR project is</a:t>
            </a:r>
            <a:r>
              <a:rPr lang="en-US" sz="1400" dirty="0" smtClean="0"/>
              <a:t>...</a:t>
            </a:r>
          </a:p>
          <a:p>
            <a:pPr marL="285750" indent="-285750">
              <a:buFont typeface="Arial" pitchFamily="34" charset="0"/>
              <a:buChar char="•"/>
            </a:pPr>
            <a:endParaRPr lang="en-US" sz="1400" dirty="0"/>
          </a:p>
          <a:p>
            <a:pPr algn="ctr"/>
            <a:r>
              <a:rPr lang="en-US" sz="1400" b="1" dirty="0" smtClean="0"/>
              <a:t>Record </a:t>
            </a:r>
            <a:r>
              <a:rPr lang="en-US" sz="1400" b="1" dirty="0"/>
              <a:t>all activities only </a:t>
            </a:r>
            <a:r>
              <a:rPr lang="en-US" sz="1400" b="1" dirty="0" smtClean="0"/>
              <a:t>once and allow us to report </a:t>
            </a:r>
            <a:r>
              <a:rPr lang="en-US" sz="1400" b="1" dirty="0"/>
              <a:t>the </a:t>
            </a:r>
            <a:br>
              <a:rPr lang="en-US" sz="1400" b="1" dirty="0"/>
            </a:br>
            <a:r>
              <a:rPr lang="en-US" sz="1400" b="1" dirty="0" smtClean="0"/>
              <a:t>activities </a:t>
            </a:r>
            <a:r>
              <a:rPr lang="en-US" sz="1400" b="1" dirty="0"/>
              <a:t>many times from that one </a:t>
            </a:r>
            <a:r>
              <a:rPr lang="en-US" sz="1400" b="1" dirty="0" smtClean="0"/>
              <a:t>place.</a:t>
            </a:r>
            <a:endParaRPr lang="en-US" sz="1400" dirty="0" smtClean="0"/>
          </a:p>
          <a:p>
            <a:pPr marL="285750" indent="-285750">
              <a:buFont typeface="Arial" pitchFamily="34" charset="0"/>
              <a:buChar char="•"/>
            </a:pPr>
            <a:endParaRPr lang="en-US" sz="1400" dirty="0"/>
          </a:p>
          <a:p>
            <a:pPr marL="285750" indent="-285750">
              <a:buFont typeface="Arial" pitchFamily="34" charset="0"/>
              <a:buChar char="•"/>
            </a:pPr>
            <a:r>
              <a:rPr lang="en-US" sz="1400" dirty="0" smtClean="0"/>
              <a:t>We are now exploring opportunities to electronically connect the STAR database to other external databases to allow the secure flow of information from STAR to other databases to ensure that information is coming from authoritative source. (Common CV, </a:t>
            </a:r>
            <a:r>
              <a:rPr lang="en-US" sz="1400" dirty="0" err="1" smtClean="0"/>
              <a:t>Mainport</a:t>
            </a:r>
            <a:r>
              <a:rPr lang="en-US" sz="1400" dirty="0" smtClean="0"/>
              <a:t>, </a:t>
            </a:r>
            <a:r>
              <a:rPr lang="en-US" sz="1400" dirty="0" err="1" smtClean="0"/>
              <a:t>Mainpro</a:t>
            </a:r>
            <a:r>
              <a:rPr lang="en-US" sz="1400" dirty="0" smtClean="0"/>
              <a:t>, </a:t>
            </a:r>
            <a:r>
              <a:rPr lang="en-US" sz="1400" dirty="0" err="1" smtClean="0"/>
              <a:t>Etc</a:t>
            </a:r>
            <a:r>
              <a:rPr lang="en-US" sz="1400" dirty="0" smtClean="0"/>
              <a:t>)</a:t>
            </a:r>
            <a:r>
              <a:rPr lang="en-US" sz="1400" dirty="0"/>
              <a:t/>
            </a:r>
            <a:br>
              <a:rPr lang="en-US" sz="1400" dirty="0"/>
            </a:br>
            <a:endParaRPr lang="en-US" sz="1400" dirty="0" smtClean="0"/>
          </a:p>
          <a:p>
            <a:pPr marL="285750" indent="-285750">
              <a:buFont typeface="Arial" pitchFamily="34" charset="0"/>
              <a:buChar char="•"/>
            </a:pPr>
            <a:r>
              <a:rPr lang="en-US" sz="1400" dirty="0" smtClean="0"/>
              <a:t>STAR will produce department level </a:t>
            </a:r>
            <a:r>
              <a:rPr lang="en-US" sz="1400" dirty="0"/>
              <a:t>aggregated reports </a:t>
            </a:r>
            <a:r>
              <a:rPr lang="en-US" sz="1400" dirty="0" smtClean="0"/>
              <a:t>like Research Reports, Publication Lists, Grant Reports and others.</a:t>
            </a:r>
          </a:p>
          <a:p>
            <a:pPr marL="285750" indent="-285750">
              <a:buFont typeface="Arial" pitchFamily="34" charset="0"/>
              <a:buChar char="•"/>
            </a:pPr>
            <a:endParaRPr lang="en-US" sz="1400" dirty="0" smtClean="0"/>
          </a:p>
          <a:p>
            <a:pPr marL="285750" indent="-285750">
              <a:buFont typeface="Arial" pitchFamily="34" charset="0"/>
              <a:buChar char="•"/>
            </a:pPr>
            <a:r>
              <a:rPr lang="en-US" sz="1400" dirty="0" smtClean="0"/>
              <a:t>Simply </a:t>
            </a:r>
            <a:r>
              <a:rPr lang="en-US" sz="1400" dirty="0"/>
              <a:t>put, the more ways we can use (and re-use) the recorded activity data, the less time (and work) members or their secretaries will have to do, which will lead to higher value for our members from our investment in STAR</a:t>
            </a:r>
            <a:r>
              <a:rPr lang="en-US" sz="1400" dirty="0" smtClean="0"/>
              <a:t>.</a:t>
            </a:r>
            <a:endParaRPr lang="en-US" sz="1400" b="1" u="sng" dirty="0" smtClean="0"/>
          </a:p>
        </p:txBody>
      </p:sp>
    </p:spTree>
    <p:extLst>
      <p:ext uri="{BB962C8B-B14F-4D97-AF65-F5344CB8AC3E}">
        <p14:creationId xmlns:p14="http://schemas.microsoft.com/office/powerpoint/2010/main" val="87093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title_page_Medicine_prp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 y="0"/>
            <a:ext cx="9144000" cy="861774"/>
          </a:xfrm>
          <a:prstGeom prst="rect">
            <a:avLst/>
          </a:prstGeom>
          <a:noFill/>
        </p:spPr>
        <p:txBody>
          <a:bodyPr wrap="square">
            <a:spAutoFit/>
          </a:bodyPr>
          <a:lstStyle/>
          <a:p>
            <a:pPr algn="ctr">
              <a:spcAft>
                <a:spcPts val="1200"/>
              </a:spcAft>
              <a:defRPr/>
            </a:pPr>
            <a:r>
              <a:rPr lang="en-US" sz="5000" b="1" dirty="0" smtClean="0">
                <a:solidFill>
                  <a:srgbClr val="3C1B71"/>
                </a:solidFill>
                <a:latin typeface="Arial"/>
                <a:cs typeface="Arial Unicode MS"/>
              </a:rPr>
              <a:t>Your STAR Contacts</a:t>
            </a:r>
            <a:endParaRPr lang="en-US" sz="5000" b="1" dirty="0">
              <a:solidFill>
                <a:srgbClr val="3C1B71"/>
              </a:solidFill>
              <a:latin typeface="Arial"/>
              <a:cs typeface="Arial Unicode MS"/>
            </a:endParaRPr>
          </a:p>
        </p:txBody>
      </p:sp>
      <p:sp>
        <p:nvSpPr>
          <p:cNvPr id="6" name="Rectangle 1"/>
          <p:cNvSpPr>
            <a:spLocks noChangeArrowheads="1"/>
          </p:cNvSpPr>
          <p:nvPr/>
        </p:nvSpPr>
        <p:spPr bwMode="auto">
          <a:xfrm>
            <a:off x="206375" y="94180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1400" b="1" u="sng" dirty="0" smtClean="0"/>
          </a:p>
        </p:txBody>
      </p:sp>
      <p:sp>
        <p:nvSpPr>
          <p:cNvPr id="2" name="TextBox 1"/>
          <p:cNvSpPr txBox="1"/>
          <p:nvPr/>
        </p:nvSpPr>
        <p:spPr>
          <a:xfrm>
            <a:off x="2244437" y="1478933"/>
            <a:ext cx="4429482" cy="369332"/>
          </a:xfrm>
          <a:prstGeom prst="rect">
            <a:avLst/>
          </a:prstGeom>
          <a:noFill/>
        </p:spPr>
        <p:txBody>
          <a:bodyPr wrap="none" rtlCol="0">
            <a:spAutoFit/>
          </a:bodyPr>
          <a:lstStyle/>
          <a:p>
            <a:r>
              <a:rPr lang="en-US" dirty="0">
                <a:hlinkClick r:id="rId4"/>
              </a:rPr>
              <a:t>https://</a:t>
            </a:r>
            <a:r>
              <a:rPr lang="en-US" dirty="0" smtClean="0">
                <a:hlinkClick r:id="rId4"/>
              </a:rPr>
              <a:t>www.schulich.uwo.ca/star/contacts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24309926"/>
              </p:ext>
            </p:extLst>
          </p:nvPr>
        </p:nvGraphicFramePr>
        <p:xfrm>
          <a:off x="486968" y="1942515"/>
          <a:ext cx="8170066" cy="4237664"/>
        </p:xfrm>
        <a:graphic>
          <a:graphicData uri="http://schemas.openxmlformats.org/drawingml/2006/table">
            <a:tbl>
              <a:tblPr/>
              <a:tblGrid>
                <a:gridCol w="2403111">
                  <a:extLst>
                    <a:ext uri="{9D8B030D-6E8A-4147-A177-3AD203B41FA5}">
                      <a16:colId xmlns:a16="http://schemas.microsoft.com/office/drawing/2014/main" val="20000"/>
                    </a:ext>
                  </a:extLst>
                </a:gridCol>
                <a:gridCol w="197858">
                  <a:extLst>
                    <a:ext uri="{9D8B030D-6E8A-4147-A177-3AD203B41FA5}">
                      <a16:colId xmlns:a16="http://schemas.microsoft.com/office/drawing/2014/main" val="20001"/>
                    </a:ext>
                  </a:extLst>
                </a:gridCol>
                <a:gridCol w="2771241">
                  <a:extLst>
                    <a:ext uri="{9D8B030D-6E8A-4147-A177-3AD203B41FA5}">
                      <a16:colId xmlns:a16="http://schemas.microsoft.com/office/drawing/2014/main" val="20002"/>
                    </a:ext>
                  </a:extLst>
                </a:gridCol>
                <a:gridCol w="189738">
                  <a:extLst>
                    <a:ext uri="{9D8B030D-6E8A-4147-A177-3AD203B41FA5}">
                      <a16:colId xmlns:a16="http://schemas.microsoft.com/office/drawing/2014/main" val="20003"/>
                    </a:ext>
                  </a:extLst>
                </a:gridCol>
                <a:gridCol w="2608118">
                  <a:extLst>
                    <a:ext uri="{9D8B030D-6E8A-4147-A177-3AD203B41FA5}">
                      <a16:colId xmlns:a16="http://schemas.microsoft.com/office/drawing/2014/main" val="20004"/>
                    </a:ext>
                  </a:extLst>
                </a:gridCol>
              </a:tblGrid>
              <a:tr h="130970">
                <a:tc>
                  <a:txBody>
                    <a:bodyPr/>
                    <a:lstStyle/>
                    <a:p>
                      <a:pPr algn="ctr"/>
                      <a:r>
                        <a:rPr lang="en-US" sz="1000" dirty="0">
                          <a:effectLst/>
                        </a:rPr>
                        <a:t>Medicine</a:t>
                      </a:r>
                    </a:p>
                  </a:txBody>
                  <a:tcPr marL="1556" marR="1556" marT="1556" marB="1556" anchor="ctr">
                    <a:lnL>
                      <a:noFill/>
                    </a:lnL>
                    <a:lnR>
                      <a:noFill/>
                    </a:lnR>
                    <a:lnT>
                      <a:noFill/>
                    </a:lnT>
                    <a:lnB>
                      <a:noFill/>
                    </a:lnB>
                    <a:solidFill>
                      <a:srgbClr val="DDDDDD"/>
                    </a:solidFill>
                  </a:tcPr>
                </a:tc>
                <a:tc>
                  <a:txBody>
                    <a:bodyPr/>
                    <a:lstStyle/>
                    <a:p>
                      <a:pPr algn="ctr"/>
                      <a:r>
                        <a:rPr lang="en-US" sz="1000">
                          <a:effectLst/>
                        </a:rPr>
                        <a:t> </a:t>
                      </a:r>
                    </a:p>
                  </a:txBody>
                  <a:tcPr marL="1556" marR="1556" marT="1556" marB="1556" anchor="ctr">
                    <a:lnL>
                      <a:noFill/>
                    </a:lnL>
                    <a:lnR>
                      <a:noFill/>
                    </a:lnR>
                    <a:lnT>
                      <a:noFill/>
                    </a:lnT>
                    <a:lnB>
                      <a:noFill/>
                    </a:lnB>
                    <a:solidFill>
                      <a:srgbClr val="FFFFFF"/>
                    </a:solidFill>
                  </a:tcPr>
                </a:tc>
                <a:tc>
                  <a:txBody>
                    <a:bodyPr/>
                    <a:lstStyle/>
                    <a:p>
                      <a:pPr algn="ctr"/>
                      <a:r>
                        <a:rPr lang="en-US" sz="1000" dirty="0">
                          <a:effectLst/>
                        </a:rPr>
                        <a:t>Obstetrics &amp; Gynecology</a:t>
                      </a:r>
                    </a:p>
                  </a:txBody>
                  <a:tcPr marL="1556" marR="1556" marT="1556" marB="1556" anchor="ctr">
                    <a:lnL>
                      <a:noFill/>
                    </a:lnL>
                    <a:lnR>
                      <a:noFill/>
                    </a:lnR>
                    <a:lnT>
                      <a:noFill/>
                    </a:lnT>
                    <a:lnB>
                      <a:noFill/>
                    </a:lnB>
                    <a:solidFill>
                      <a:schemeClr val="bg1">
                        <a:lumMod val="85000"/>
                      </a:schemeClr>
                    </a:solidFill>
                  </a:tcPr>
                </a:tc>
                <a:tc>
                  <a:txBody>
                    <a:bodyPr/>
                    <a:lstStyle/>
                    <a:p>
                      <a:pPr algn="ctr"/>
                      <a:endParaRPr lang="en-US" sz="1000" dirty="0">
                        <a:effectLst/>
                      </a:endParaRPr>
                    </a:p>
                  </a:txBody>
                  <a:tcPr marL="1556" marR="1556" marT="1556" marB="1556" anchor="ctr">
                    <a:lnL>
                      <a:noFill/>
                    </a:lnL>
                    <a:lnR>
                      <a:noFill/>
                    </a:lnR>
                    <a:lnT>
                      <a:noFill/>
                    </a:lnT>
                    <a:lnB>
                      <a:noFill/>
                    </a:lnB>
                    <a:noFill/>
                  </a:tcPr>
                </a:tc>
                <a:tc>
                  <a:txBody>
                    <a:bodyPr/>
                    <a:lstStyle/>
                    <a:p>
                      <a:pPr algn="ctr"/>
                      <a:r>
                        <a:rPr lang="en-US" sz="1000" dirty="0">
                          <a:effectLst/>
                        </a:rPr>
                        <a:t>Surgery</a:t>
                      </a:r>
                    </a:p>
                  </a:txBody>
                  <a:tcPr marL="1556" marR="1556" marT="1556" marB="1556" anchor="ctr">
                    <a:lnL>
                      <a:noFill/>
                    </a:lnL>
                    <a:lnR>
                      <a:noFill/>
                    </a:lnR>
                    <a:lnT>
                      <a:noFill/>
                    </a:lnT>
                    <a:lnB>
                      <a:noFill/>
                    </a:lnB>
                    <a:solidFill>
                      <a:srgbClr val="DDDDDD"/>
                    </a:solidFill>
                  </a:tcPr>
                </a:tc>
                <a:extLst>
                  <a:ext uri="{0D108BD9-81ED-4DB2-BD59-A6C34878D82A}">
                    <a16:rowId xmlns:a16="http://schemas.microsoft.com/office/drawing/2014/main" val="10000"/>
                  </a:ext>
                </a:extLst>
              </a:tr>
              <a:tr h="707519">
                <a:tc>
                  <a:txBody>
                    <a:bodyPr/>
                    <a:lstStyle/>
                    <a:p>
                      <a:pPr algn="ctr" fontAlgn="t"/>
                      <a:r>
                        <a:rPr lang="en-US" sz="1000" dirty="0">
                          <a:effectLst/>
                        </a:rPr>
                        <a:t>Chair/Chief: </a:t>
                      </a:r>
                      <a:r>
                        <a:rPr lang="en-US" sz="1000" b="1" dirty="0">
                          <a:effectLst/>
                        </a:rPr>
                        <a:t>Dr</a:t>
                      </a:r>
                      <a:r>
                        <a:rPr lang="en-US" sz="1000" b="1" dirty="0" smtClean="0">
                          <a:effectLst/>
                        </a:rPr>
                        <a:t>.</a:t>
                      </a:r>
                      <a:r>
                        <a:rPr lang="en-US" sz="1000" b="1" baseline="0" dirty="0" smtClean="0">
                          <a:effectLst/>
                        </a:rPr>
                        <a:t> Jim Calvin</a:t>
                      </a:r>
                      <a:r>
                        <a:rPr lang="en-US" sz="1000" dirty="0">
                          <a:effectLst/>
                        </a:rPr>
                        <a:t/>
                      </a:r>
                      <a:br>
                        <a:rPr lang="en-US" sz="1000" dirty="0">
                          <a:effectLst/>
                        </a:rPr>
                      </a:br>
                      <a:r>
                        <a:rPr lang="en-US" sz="1000" dirty="0">
                          <a:effectLst/>
                        </a:rPr>
                        <a:t>Admin Officer: </a:t>
                      </a:r>
                      <a:r>
                        <a:rPr lang="en-US" sz="1000" b="1" dirty="0">
                          <a:effectLst/>
                        </a:rPr>
                        <a:t>Sue Thomsen</a:t>
                      </a:r>
                      <a:r>
                        <a:rPr lang="en-US" sz="1000" dirty="0">
                          <a:effectLst/>
                        </a:rPr>
                        <a:t/>
                      </a:r>
                      <a:br>
                        <a:rPr lang="en-US" sz="1000" dirty="0">
                          <a:effectLst/>
                        </a:rPr>
                      </a:br>
                      <a:r>
                        <a:rPr lang="en-US" sz="1000" dirty="0">
                          <a:effectLst/>
                        </a:rPr>
                        <a:t>STAR Coordinator: </a:t>
                      </a:r>
                      <a:r>
                        <a:rPr lang="en-US" sz="1000" b="1" dirty="0">
                          <a:effectLst/>
                          <a:hlinkClick r:id="rId5"/>
                        </a:rPr>
                        <a:t>Cathy </a:t>
                      </a:r>
                      <a:r>
                        <a:rPr lang="en-US" sz="1000" b="1" dirty="0" smtClean="0">
                          <a:effectLst/>
                          <a:hlinkClick r:id="rId5"/>
                        </a:rPr>
                        <a:t>Cole</a:t>
                      </a:r>
                      <a:endParaRPr lang="en-US" sz="1000" dirty="0">
                        <a:effectLst/>
                      </a:endParaRPr>
                    </a:p>
                  </a:txBody>
                  <a:tcPr marL="1556" marR="1556" marT="1556" marB="1556">
                    <a:lnL>
                      <a:noFill/>
                    </a:lnL>
                    <a:lnR>
                      <a:noFill/>
                    </a:lnR>
                    <a:lnT>
                      <a:noFill/>
                    </a:lnT>
                    <a:lnB>
                      <a:noFill/>
                    </a:lnB>
                  </a:tcPr>
                </a:tc>
                <a:tc>
                  <a:txBody>
                    <a:bodyPr/>
                    <a:lstStyle/>
                    <a:p>
                      <a:pPr algn="ctr"/>
                      <a:r>
                        <a:rPr lang="en-US" sz="1000" dirty="0">
                          <a:effectLst/>
                        </a:rPr>
                        <a:t> </a:t>
                      </a:r>
                    </a:p>
                  </a:txBody>
                  <a:tcPr marL="1556" marR="1556" marT="1556" marB="1556" anchor="ctr">
                    <a:lnL>
                      <a:noFill/>
                    </a:lnL>
                    <a:lnR>
                      <a:noFill/>
                    </a:lnR>
                    <a:lnT>
                      <a:noFill/>
                    </a:lnT>
                    <a:lnB>
                      <a:noFill/>
                    </a:lnB>
                    <a:solidFill>
                      <a:srgbClr val="FFFFFF"/>
                    </a:solidFill>
                  </a:tcPr>
                </a:tc>
                <a:tc>
                  <a:txBody>
                    <a:bodyPr/>
                    <a:lstStyle/>
                    <a:p>
                      <a:pPr algn="ctr" fontAlgn="t"/>
                      <a:r>
                        <a:rPr lang="en-US" sz="1000" dirty="0">
                          <a:effectLst/>
                        </a:rPr>
                        <a:t>Chair/Chief: </a:t>
                      </a:r>
                      <a:r>
                        <a:rPr lang="en-US" sz="1000" b="1" dirty="0">
                          <a:effectLst/>
                        </a:rPr>
                        <a:t>Dr. Margaretha Rebel</a:t>
                      </a:r>
                      <a:r>
                        <a:rPr lang="en-US" sz="1000" dirty="0">
                          <a:effectLst/>
                        </a:rPr>
                        <a:t/>
                      </a:r>
                      <a:br>
                        <a:rPr lang="en-US" sz="1000" dirty="0">
                          <a:effectLst/>
                        </a:rPr>
                      </a:br>
                      <a:r>
                        <a:rPr lang="en-US" sz="1000" dirty="0">
                          <a:effectLst/>
                        </a:rPr>
                        <a:t>Admin Officer: </a:t>
                      </a:r>
                      <a:r>
                        <a:rPr lang="en-US" sz="1000" b="1" dirty="0" smtClean="0">
                          <a:effectLst/>
                        </a:rPr>
                        <a:t>Lisa Johnson</a:t>
                      </a:r>
                      <a:r>
                        <a:rPr lang="en-US" sz="1000" dirty="0">
                          <a:effectLst/>
                        </a:rPr>
                        <a:t/>
                      </a:r>
                      <a:br>
                        <a:rPr lang="en-US" sz="1000" dirty="0">
                          <a:effectLst/>
                        </a:rPr>
                      </a:br>
                      <a:r>
                        <a:rPr lang="en-US" sz="1000" dirty="0">
                          <a:effectLst/>
                        </a:rPr>
                        <a:t>STAR Coordinator: </a:t>
                      </a:r>
                      <a:r>
                        <a:rPr lang="en-US" sz="1000" b="1" dirty="0">
                          <a:effectLst/>
                          <a:hlinkClick r:id="rId6"/>
                        </a:rPr>
                        <a:t>Jennifer </a:t>
                      </a:r>
                      <a:r>
                        <a:rPr lang="en-US" sz="1000" b="1" dirty="0" smtClean="0">
                          <a:effectLst/>
                          <a:hlinkClick r:id="rId6"/>
                        </a:rPr>
                        <a:t>Cordick</a:t>
                      </a:r>
                      <a:endParaRPr lang="en-US" sz="1000" dirty="0">
                        <a:effectLst/>
                      </a:endParaRPr>
                    </a:p>
                  </a:txBody>
                  <a:tcPr marL="1556" marR="1556" marT="1556" marB="1556">
                    <a:lnL>
                      <a:noFill/>
                    </a:lnL>
                    <a:lnR>
                      <a:noFill/>
                    </a:lnR>
                    <a:lnT>
                      <a:noFill/>
                    </a:lnT>
                    <a:lnB>
                      <a:noFill/>
                    </a:lnB>
                    <a:solidFill>
                      <a:srgbClr val="FFFFFF"/>
                    </a:solidFill>
                  </a:tcPr>
                </a:tc>
                <a:tc>
                  <a:txBody>
                    <a:bodyPr/>
                    <a:lstStyle/>
                    <a:p>
                      <a:pPr algn="ctr"/>
                      <a:endParaRPr lang="en-US" sz="1000" dirty="0">
                        <a:effectLst/>
                      </a:endParaRPr>
                    </a:p>
                  </a:txBody>
                  <a:tcPr marL="1556" marR="1556" marT="1556" marB="1556" anchor="ctr">
                    <a:lnL>
                      <a:noFill/>
                    </a:lnL>
                    <a:lnR>
                      <a:noFill/>
                    </a:lnR>
                    <a:lnT>
                      <a:noFill/>
                    </a:lnT>
                    <a:lnB>
                      <a:noFill/>
                    </a:lnB>
                    <a:noFill/>
                  </a:tcPr>
                </a:tc>
                <a:tc>
                  <a:txBody>
                    <a:bodyPr/>
                    <a:lstStyle/>
                    <a:p>
                      <a:pPr algn="ctr" fontAlgn="t"/>
                      <a:r>
                        <a:rPr lang="en-US" sz="1000" dirty="0">
                          <a:effectLst/>
                        </a:rPr>
                        <a:t>Chair/Chief: </a:t>
                      </a:r>
                      <a:r>
                        <a:rPr lang="en-US" sz="1000" b="1" dirty="0">
                          <a:effectLst/>
                        </a:rPr>
                        <a:t>Dr. </a:t>
                      </a:r>
                      <a:r>
                        <a:rPr lang="en-US" sz="1000" b="1" dirty="0" smtClean="0">
                          <a:effectLst/>
                        </a:rPr>
                        <a:t>Emil Schemitsch</a:t>
                      </a:r>
                      <a:r>
                        <a:rPr lang="en-US" sz="1000" dirty="0">
                          <a:effectLst/>
                        </a:rPr>
                        <a:t/>
                      </a:r>
                      <a:br>
                        <a:rPr lang="en-US" sz="1000" dirty="0">
                          <a:effectLst/>
                        </a:rPr>
                      </a:br>
                      <a:r>
                        <a:rPr lang="en-US" sz="1000" dirty="0">
                          <a:effectLst/>
                        </a:rPr>
                        <a:t>Admin Officer: </a:t>
                      </a:r>
                      <a:r>
                        <a:rPr lang="en-US" sz="1000" b="1" dirty="0">
                          <a:effectLst/>
                        </a:rPr>
                        <a:t>Dinah Frank</a:t>
                      </a:r>
                      <a:r>
                        <a:rPr lang="en-US" sz="1000" dirty="0">
                          <a:effectLst/>
                        </a:rPr>
                        <a:t/>
                      </a:r>
                      <a:br>
                        <a:rPr lang="en-US" sz="1000" dirty="0">
                          <a:effectLst/>
                        </a:rPr>
                      </a:br>
                      <a:r>
                        <a:rPr lang="en-US" sz="1000" dirty="0">
                          <a:effectLst/>
                        </a:rPr>
                        <a:t>STAR Coordinator: </a:t>
                      </a:r>
                      <a:r>
                        <a:rPr lang="en-US" sz="1000" b="1" dirty="0">
                          <a:effectLst/>
                          <a:hlinkClick r:id="rId7"/>
                        </a:rPr>
                        <a:t>Melissa Serrano</a:t>
                      </a:r>
                      <a:r>
                        <a:rPr lang="en-US" sz="1000" dirty="0">
                          <a:effectLst/>
                        </a:rPr>
                        <a:t/>
                      </a:r>
                      <a:br>
                        <a:rPr lang="en-US" sz="1000" dirty="0">
                          <a:effectLst/>
                        </a:rPr>
                      </a:br>
                      <a:endParaRPr lang="en-US" sz="1000" dirty="0">
                        <a:effectLst/>
                      </a:endParaRPr>
                    </a:p>
                  </a:txBody>
                  <a:tcPr marL="1556" marR="1556" marT="1556" marB="1556">
                    <a:lnL>
                      <a:noFill/>
                    </a:lnL>
                    <a:lnR>
                      <a:noFill/>
                    </a:lnR>
                    <a:lnT>
                      <a:noFill/>
                    </a:lnT>
                    <a:lnB>
                      <a:noFill/>
                    </a:lnB>
                  </a:tcPr>
                </a:tc>
                <a:extLst>
                  <a:ext uri="{0D108BD9-81ED-4DB2-BD59-A6C34878D82A}">
                    <a16:rowId xmlns:a16="http://schemas.microsoft.com/office/drawing/2014/main" val="10001"/>
                  </a:ext>
                </a:extLst>
              </a:tr>
              <a:tr h="130970">
                <a:tc>
                  <a:txBody>
                    <a:bodyPr/>
                    <a:lstStyle/>
                    <a:p>
                      <a:pPr algn="ctr"/>
                      <a:r>
                        <a:rPr lang="en-US" sz="1000">
                          <a:effectLst/>
                        </a:rPr>
                        <a:t>Medical Imaging</a:t>
                      </a:r>
                    </a:p>
                  </a:txBody>
                  <a:tcPr marL="1556" marR="1556" marT="1556" marB="1556" anchor="ctr">
                    <a:lnL>
                      <a:noFill/>
                    </a:lnL>
                    <a:lnR>
                      <a:noFill/>
                    </a:lnR>
                    <a:lnT>
                      <a:noFill/>
                    </a:lnT>
                    <a:lnB>
                      <a:noFill/>
                    </a:lnB>
                    <a:solidFill>
                      <a:srgbClr val="DDDDDD"/>
                    </a:solidFill>
                  </a:tcPr>
                </a:tc>
                <a:tc>
                  <a:txBody>
                    <a:bodyPr/>
                    <a:lstStyle/>
                    <a:p>
                      <a:pPr algn="ctr"/>
                      <a:r>
                        <a:rPr lang="en-US" sz="1000">
                          <a:effectLst/>
                        </a:rPr>
                        <a:t> </a:t>
                      </a:r>
                    </a:p>
                  </a:txBody>
                  <a:tcPr marL="1556" marR="1556" marT="1556" marB="1556" anchor="ctr">
                    <a:lnL>
                      <a:noFill/>
                    </a:lnL>
                    <a:lnR>
                      <a:noFill/>
                    </a:lnR>
                    <a:lnT>
                      <a:noFill/>
                    </a:lnT>
                    <a:lnB>
                      <a:noFill/>
                    </a:lnB>
                    <a:solidFill>
                      <a:srgbClr val="FFFFFF"/>
                    </a:solidFill>
                  </a:tcPr>
                </a:tc>
                <a:tc>
                  <a:txBody>
                    <a:bodyPr/>
                    <a:lstStyle/>
                    <a:p>
                      <a:pPr algn="ctr"/>
                      <a:r>
                        <a:rPr lang="en-US" sz="1000" dirty="0">
                          <a:effectLst/>
                        </a:rPr>
                        <a:t>Psychiatry</a:t>
                      </a:r>
                    </a:p>
                  </a:txBody>
                  <a:tcPr marL="1556" marR="1556" marT="1556" marB="1556" anchor="ctr">
                    <a:lnL>
                      <a:noFill/>
                    </a:lnL>
                    <a:lnR>
                      <a:noFill/>
                    </a:lnR>
                    <a:lnT>
                      <a:noFill/>
                    </a:lnT>
                    <a:lnB>
                      <a:noFill/>
                    </a:lnB>
                    <a:solidFill>
                      <a:schemeClr val="bg1">
                        <a:lumMod val="85000"/>
                      </a:schemeClr>
                    </a:solidFill>
                  </a:tcPr>
                </a:tc>
                <a:tc>
                  <a:txBody>
                    <a:bodyPr/>
                    <a:lstStyle/>
                    <a:p>
                      <a:pPr algn="ctr"/>
                      <a:endParaRPr lang="en-US" sz="1000" dirty="0">
                        <a:effectLst/>
                      </a:endParaRPr>
                    </a:p>
                  </a:txBody>
                  <a:tcPr marL="1556" marR="1556" marT="1556" marB="1556" anchor="ctr">
                    <a:lnL>
                      <a:noFill/>
                    </a:lnL>
                    <a:lnR>
                      <a:noFill/>
                    </a:lnR>
                    <a:lnT>
                      <a:noFill/>
                    </a:lnT>
                    <a:lnB>
                      <a:noFill/>
                    </a:lnB>
                    <a:noFill/>
                  </a:tcPr>
                </a:tc>
                <a:tc>
                  <a:txBody>
                    <a:bodyPr/>
                    <a:lstStyle/>
                    <a:p>
                      <a:pPr algn="ctr"/>
                      <a:r>
                        <a:rPr lang="en-US" sz="1000">
                          <a:effectLst/>
                        </a:rPr>
                        <a:t>Pathology</a:t>
                      </a:r>
                    </a:p>
                  </a:txBody>
                  <a:tcPr marL="1556" marR="1556" marT="1556" marB="1556" anchor="ctr">
                    <a:lnL>
                      <a:noFill/>
                    </a:lnL>
                    <a:lnR>
                      <a:noFill/>
                    </a:lnR>
                    <a:lnT>
                      <a:noFill/>
                    </a:lnT>
                    <a:lnB>
                      <a:noFill/>
                    </a:lnB>
                    <a:solidFill>
                      <a:srgbClr val="DDDDDD"/>
                    </a:solidFill>
                  </a:tcPr>
                </a:tc>
                <a:extLst>
                  <a:ext uri="{0D108BD9-81ED-4DB2-BD59-A6C34878D82A}">
                    <a16:rowId xmlns:a16="http://schemas.microsoft.com/office/drawing/2014/main" val="10002"/>
                  </a:ext>
                </a:extLst>
              </a:tr>
              <a:tr h="763641">
                <a:tc>
                  <a:txBody>
                    <a:bodyPr/>
                    <a:lstStyle/>
                    <a:p>
                      <a:pPr algn="ctr" fontAlgn="t"/>
                      <a:r>
                        <a:rPr lang="en-US" sz="1000" dirty="0">
                          <a:effectLst/>
                        </a:rPr>
                        <a:t>Chair/Chief: </a:t>
                      </a:r>
                      <a:r>
                        <a:rPr lang="en-US" sz="1000" b="1" dirty="0">
                          <a:effectLst/>
                        </a:rPr>
                        <a:t>Dr. Andrea Lum</a:t>
                      </a:r>
                      <a:r>
                        <a:rPr lang="en-US" sz="1000" dirty="0">
                          <a:effectLst/>
                        </a:rPr>
                        <a:t/>
                      </a:r>
                      <a:br>
                        <a:rPr lang="en-US" sz="1000" dirty="0">
                          <a:effectLst/>
                        </a:rPr>
                      </a:br>
                      <a:r>
                        <a:rPr lang="en-US" sz="1000" dirty="0">
                          <a:effectLst/>
                        </a:rPr>
                        <a:t>Admin Officer: </a:t>
                      </a:r>
                      <a:r>
                        <a:rPr lang="en-US" sz="1000" b="1" dirty="0" smtClean="0">
                          <a:effectLst/>
                        </a:rPr>
                        <a:t>Nancy</a:t>
                      </a:r>
                      <a:r>
                        <a:rPr lang="en-US" sz="1000" b="1" baseline="0" dirty="0" smtClean="0">
                          <a:effectLst/>
                        </a:rPr>
                        <a:t> </a:t>
                      </a:r>
                      <a:r>
                        <a:rPr lang="en-US" sz="1000" b="1" dirty="0" smtClean="0"/>
                        <a:t>Kalbfleisch</a:t>
                      </a:r>
                      <a:r>
                        <a:rPr lang="en-US" sz="1000" dirty="0">
                          <a:effectLst/>
                        </a:rPr>
                        <a:t/>
                      </a:r>
                      <a:br>
                        <a:rPr lang="en-US" sz="1000" dirty="0">
                          <a:effectLst/>
                        </a:rPr>
                      </a:br>
                      <a:r>
                        <a:rPr lang="en-US" sz="1000" dirty="0">
                          <a:effectLst/>
                        </a:rPr>
                        <a:t>STAR Coordinator: </a:t>
                      </a:r>
                      <a:r>
                        <a:rPr lang="en-US" sz="1000" b="1" dirty="0">
                          <a:effectLst/>
                          <a:hlinkClick r:id="rId8"/>
                        </a:rPr>
                        <a:t>Kellie Griffin</a:t>
                      </a:r>
                      <a:r>
                        <a:rPr lang="en-US" sz="1000" dirty="0">
                          <a:effectLst/>
                        </a:rPr>
                        <a:t/>
                      </a:r>
                      <a:br>
                        <a:rPr lang="en-US" sz="1000" dirty="0">
                          <a:effectLst/>
                        </a:rPr>
                      </a:br>
                      <a:endParaRPr lang="en-US" sz="1000" dirty="0">
                        <a:effectLst/>
                      </a:endParaRPr>
                    </a:p>
                  </a:txBody>
                  <a:tcPr marL="1556" marR="1556" marT="1556" marB="1556">
                    <a:lnL>
                      <a:noFill/>
                    </a:lnL>
                    <a:lnR>
                      <a:noFill/>
                    </a:lnR>
                    <a:lnT>
                      <a:noFill/>
                    </a:lnT>
                    <a:lnB>
                      <a:noFill/>
                    </a:lnB>
                  </a:tcPr>
                </a:tc>
                <a:tc>
                  <a:txBody>
                    <a:bodyPr/>
                    <a:lstStyle/>
                    <a:p>
                      <a:pPr algn="ctr"/>
                      <a:r>
                        <a:rPr lang="en-US" sz="1000">
                          <a:effectLst/>
                        </a:rPr>
                        <a:t> </a:t>
                      </a:r>
                    </a:p>
                  </a:txBody>
                  <a:tcPr marL="1556" marR="1556" marT="1556" marB="1556" anchor="ctr">
                    <a:lnL>
                      <a:noFill/>
                    </a:lnL>
                    <a:lnR>
                      <a:noFill/>
                    </a:lnR>
                    <a:lnT>
                      <a:noFill/>
                    </a:lnT>
                    <a:lnB>
                      <a:noFill/>
                    </a:lnB>
                    <a:solidFill>
                      <a:srgbClr val="FFFFFF"/>
                    </a:solidFill>
                  </a:tcPr>
                </a:tc>
                <a:tc>
                  <a:txBody>
                    <a:bodyPr/>
                    <a:lstStyle/>
                    <a:p>
                      <a:pPr algn="ctr" fontAlgn="t"/>
                      <a:r>
                        <a:rPr lang="en-US" sz="1000" dirty="0">
                          <a:effectLst/>
                        </a:rPr>
                        <a:t>Chair/Chief: </a:t>
                      </a:r>
                      <a:r>
                        <a:rPr lang="en-US" sz="1000" b="1" dirty="0">
                          <a:effectLst/>
                        </a:rPr>
                        <a:t>Dr. Paul Links</a:t>
                      </a:r>
                      <a:r>
                        <a:rPr lang="en-US" sz="1000" dirty="0">
                          <a:effectLst/>
                        </a:rPr>
                        <a:t/>
                      </a:r>
                      <a:br>
                        <a:rPr lang="en-US" sz="1000" dirty="0">
                          <a:effectLst/>
                        </a:rPr>
                      </a:br>
                      <a:r>
                        <a:rPr lang="en-US" sz="1000" dirty="0">
                          <a:effectLst/>
                        </a:rPr>
                        <a:t>Admin Officer: </a:t>
                      </a:r>
                      <a:r>
                        <a:rPr lang="en-US" sz="1000" b="1" dirty="0" smtClean="0">
                          <a:effectLst/>
                        </a:rPr>
                        <a:t>Roland Kriening</a:t>
                      </a:r>
                      <a:r>
                        <a:rPr lang="en-US" sz="1000" dirty="0">
                          <a:effectLst/>
                        </a:rPr>
                        <a:t/>
                      </a:r>
                      <a:br>
                        <a:rPr lang="en-US" sz="1000" dirty="0">
                          <a:effectLst/>
                        </a:rPr>
                      </a:br>
                      <a:r>
                        <a:rPr lang="en-US" sz="1000" dirty="0">
                          <a:effectLst/>
                        </a:rPr>
                        <a:t>STAR Coordinator: </a:t>
                      </a:r>
                      <a:r>
                        <a:rPr lang="en-US" sz="1000" b="1" u="sng" dirty="0" smtClean="0">
                          <a:solidFill>
                            <a:srgbClr val="0033CC"/>
                          </a:solidFill>
                          <a:effectLst/>
                        </a:rPr>
                        <a:t>Stephanie Commisso</a:t>
                      </a:r>
                    </a:p>
                    <a:p>
                      <a:pPr algn="ctr" fontAlgn="t"/>
                      <a:r>
                        <a:rPr lang="en-US" sz="1000" b="1" dirty="0" smtClean="0">
                          <a:effectLst/>
                        </a:rPr>
                        <a:t> </a:t>
                      </a:r>
                      <a:endParaRPr lang="en-US" sz="1000" dirty="0">
                        <a:effectLst/>
                      </a:endParaRPr>
                    </a:p>
                  </a:txBody>
                  <a:tcPr marL="1556" marR="1556" marT="1556" marB="1556">
                    <a:lnL>
                      <a:noFill/>
                    </a:lnL>
                    <a:lnR>
                      <a:noFill/>
                    </a:lnR>
                    <a:lnT>
                      <a:noFill/>
                    </a:lnT>
                    <a:lnB>
                      <a:noFill/>
                    </a:lnB>
                    <a:solidFill>
                      <a:srgbClr val="FFFFFF"/>
                    </a:solidFill>
                  </a:tcPr>
                </a:tc>
                <a:tc>
                  <a:txBody>
                    <a:bodyPr/>
                    <a:lstStyle/>
                    <a:p>
                      <a:pPr algn="ctr"/>
                      <a:endParaRPr lang="en-US" sz="1000" dirty="0">
                        <a:effectLst/>
                      </a:endParaRPr>
                    </a:p>
                  </a:txBody>
                  <a:tcPr marL="1556" marR="1556" marT="1556" marB="1556" anchor="ctr">
                    <a:lnL>
                      <a:noFill/>
                    </a:lnL>
                    <a:lnR>
                      <a:noFill/>
                    </a:lnR>
                    <a:lnT>
                      <a:noFill/>
                    </a:lnT>
                    <a:lnB>
                      <a:noFill/>
                    </a:lnB>
                    <a:noFill/>
                  </a:tcPr>
                </a:tc>
                <a:tc>
                  <a:txBody>
                    <a:bodyPr/>
                    <a:lstStyle/>
                    <a:p>
                      <a:pPr algn="ctr" fontAlgn="t"/>
                      <a:r>
                        <a:rPr lang="en-US" sz="1000" dirty="0">
                          <a:effectLst/>
                        </a:rPr>
                        <a:t>Chair/Chief: </a:t>
                      </a:r>
                      <a:r>
                        <a:rPr lang="en-US" sz="1000" b="1" dirty="0">
                          <a:effectLst/>
                        </a:rPr>
                        <a:t>Dr. Subrata Chakrabarti</a:t>
                      </a:r>
                      <a:r>
                        <a:rPr lang="en-US" sz="1000" dirty="0">
                          <a:effectLst/>
                        </a:rPr>
                        <a:t/>
                      </a:r>
                      <a:br>
                        <a:rPr lang="en-US" sz="1000" dirty="0">
                          <a:effectLst/>
                        </a:rPr>
                      </a:br>
                      <a:r>
                        <a:rPr lang="en-US" sz="1000" dirty="0">
                          <a:effectLst/>
                        </a:rPr>
                        <a:t>Admin Officer: </a:t>
                      </a:r>
                      <a:r>
                        <a:rPr lang="en-US" sz="1000" b="1" dirty="0">
                          <a:effectLst/>
                        </a:rPr>
                        <a:t>Mair Hughes</a:t>
                      </a:r>
                      <a:r>
                        <a:rPr lang="en-US" sz="1000" dirty="0">
                          <a:effectLst/>
                        </a:rPr>
                        <a:t/>
                      </a:r>
                      <a:br>
                        <a:rPr lang="en-US" sz="1000" dirty="0">
                          <a:effectLst/>
                        </a:rPr>
                      </a:br>
                      <a:r>
                        <a:rPr lang="en-US" sz="1000" dirty="0">
                          <a:effectLst/>
                        </a:rPr>
                        <a:t>STAR Coordinator: </a:t>
                      </a:r>
                      <a:r>
                        <a:rPr lang="en-US" sz="1000" b="1" dirty="0" smtClean="0">
                          <a:effectLst/>
                          <a:hlinkClick r:id="rId9"/>
                        </a:rPr>
                        <a:t>Mellonie Carnahan</a:t>
                      </a:r>
                      <a:r>
                        <a:rPr lang="en-US" sz="1000" dirty="0">
                          <a:effectLst/>
                        </a:rPr>
                        <a:t/>
                      </a:r>
                      <a:br>
                        <a:rPr lang="en-US" sz="1000" dirty="0">
                          <a:effectLst/>
                        </a:rPr>
                      </a:br>
                      <a:r>
                        <a:rPr lang="en-US" sz="1000" dirty="0">
                          <a:effectLst/>
                        </a:rPr>
                        <a:t/>
                      </a:r>
                      <a:br>
                        <a:rPr lang="en-US" sz="1000" dirty="0">
                          <a:effectLst/>
                        </a:rPr>
                      </a:br>
                      <a:r>
                        <a:rPr lang="en-US" sz="1000" dirty="0">
                          <a:effectLst/>
                        </a:rPr>
                        <a:t> </a:t>
                      </a:r>
                    </a:p>
                  </a:txBody>
                  <a:tcPr marL="1556" marR="1556" marT="1556" marB="1556">
                    <a:lnL>
                      <a:noFill/>
                    </a:lnL>
                    <a:lnR>
                      <a:noFill/>
                    </a:lnR>
                    <a:lnT>
                      <a:noFill/>
                    </a:lnT>
                    <a:lnB>
                      <a:noFill/>
                    </a:lnB>
                  </a:tcPr>
                </a:tc>
                <a:extLst>
                  <a:ext uri="{0D108BD9-81ED-4DB2-BD59-A6C34878D82A}">
                    <a16:rowId xmlns:a16="http://schemas.microsoft.com/office/drawing/2014/main" val="10003"/>
                  </a:ext>
                </a:extLst>
              </a:tr>
              <a:tr h="130970">
                <a:tc>
                  <a:txBody>
                    <a:bodyPr/>
                    <a:lstStyle/>
                    <a:p>
                      <a:pPr algn="ctr"/>
                      <a:r>
                        <a:rPr lang="en-US" sz="1000">
                          <a:effectLst/>
                        </a:rPr>
                        <a:t>Clinical Neurological Sciences</a:t>
                      </a:r>
                    </a:p>
                  </a:txBody>
                  <a:tcPr marL="1556" marR="1556" marT="1556" marB="1556" anchor="ctr">
                    <a:lnL>
                      <a:noFill/>
                    </a:lnL>
                    <a:lnR>
                      <a:noFill/>
                    </a:lnR>
                    <a:lnT>
                      <a:noFill/>
                    </a:lnT>
                    <a:lnB>
                      <a:noFill/>
                    </a:lnB>
                    <a:solidFill>
                      <a:srgbClr val="DDDDDD"/>
                    </a:solidFill>
                  </a:tcPr>
                </a:tc>
                <a:tc>
                  <a:txBody>
                    <a:bodyPr/>
                    <a:lstStyle/>
                    <a:p>
                      <a:pPr algn="ctr"/>
                      <a:r>
                        <a:rPr lang="en-US" sz="1000">
                          <a:effectLst/>
                        </a:rPr>
                        <a:t> </a:t>
                      </a:r>
                    </a:p>
                  </a:txBody>
                  <a:tcPr marL="1556" marR="1556" marT="1556" marB="1556" anchor="ctr">
                    <a:lnL>
                      <a:noFill/>
                    </a:lnL>
                    <a:lnR>
                      <a:noFill/>
                    </a:lnR>
                    <a:lnT>
                      <a:noFill/>
                    </a:lnT>
                    <a:lnB>
                      <a:noFill/>
                    </a:lnB>
                    <a:solidFill>
                      <a:srgbClr val="FFFFFF"/>
                    </a:solidFill>
                  </a:tcPr>
                </a:tc>
                <a:tc>
                  <a:txBody>
                    <a:bodyPr/>
                    <a:lstStyle/>
                    <a:p>
                      <a:pPr algn="ctr"/>
                      <a:r>
                        <a:rPr lang="en-US" sz="1000" dirty="0">
                          <a:effectLst/>
                        </a:rPr>
                        <a:t>Physical Medicine &amp; Rehabilitation</a:t>
                      </a:r>
                    </a:p>
                  </a:txBody>
                  <a:tcPr marL="1556" marR="1556" marT="1556" marB="1556" anchor="ctr">
                    <a:lnL>
                      <a:noFill/>
                    </a:lnL>
                    <a:lnR>
                      <a:noFill/>
                    </a:lnR>
                    <a:lnT>
                      <a:noFill/>
                    </a:lnT>
                    <a:lnB>
                      <a:noFill/>
                    </a:lnB>
                    <a:solidFill>
                      <a:schemeClr val="bg1">
                        <a:lumMod val="85000"/>
                      </a:schemeClr>
                    </a:solidFill>
                  </a:tcPr>
                </a:tc>
                <a:tc>
                  <a:txBody>
                    <a:bodyPr/>
                    <a:lstStyle/>
                    <a:p>
                      <a:pPr algn="ctr"/>
                      <a:endParaRPr lang="en-US" sz="1000" dirty="0">
                        <a:effectLst/>
                      </a:endParaRPr>
                    </a:p>
                  </a:txBody>
                  <a:tcPr marL="1556" marR="1556" marT="1556" marB="1556" anchor="ctr">
                    <a:lnL>
                      <a:noFill/>
                    </a:lnL>
                    <a:lnR>
                      <a:noFill/>
                    </a:lnR>
                    <a:lnT>
                      <a:noFill/>
                    </a:lnT>
                    <a:lnB>
                      <a:noFill/>
                    </a:lnB>
                    <a:noFill/>
                  </a:tcPr>
                </a:tc>
                <a:tc>
                  <a:txBody>
                    <a:bodyPr/>
                    <a:lstStyle/>
                    <a:p>
                      <a:pPr algn="ctr"/>
                      <a:r>
                        <a:rPr lang="en-US" sz="1000">
                          <a:effectLst/>
                        </a:rPr>
                        <a:t>Family Medicine</a:t>
                      </a:r>
                    </a:p>
                  </a:txBody>
                  <a:tcPr marL="1556" marR="1556" marT="1556" marB="1556" anchor="ctr">
                    <a:lnL>
                      <a:noFill/>
                    </a:lnL>
                    <a:lnR>
                      <a:noFill/>
                    </a:lnR>
                    <a:lnT>
                      <a:noFill/>
                    </a:lnT>
                    <a:lnB>
                      <a:noFill/>
                    </a:lnB>
                    <a:solidFill>
                      <a:srgbClr val="DDDDDD"/>
                    </a:solidFill>
                  </a:tcPr>
                </a:tc>
                <a:extLst>
                  <a:ext uri="{0D108BD9-81ED-4DB2-BD59-A6C34878D82A}">
                    <a16:rowId xmlns:a16="http://schemas.microsoft.com/office/drawing/2014/main" val="10004"/>
                  </a:ext>
                </a:extLst>
              </a:tr>
              <a:tr h="635094">
                <a:tc>
                  <a:txBody>
                    <a:bodyPr/>
                    <a:lstStyle/>
                    <a:p>
                      <a:pPr algn="ctr" fontAlgn="t"/>
                      <a:r>
                        <a:rPr lang="en-US" sz="1000" dirty="0">
                          <a:effectLst/>
                        </a:rPr>
                        <a:t>Chair/Chief: </a:t>
                      </a:r>
                      <a:r>
                        <a:rPr lang="en-US" sz="1000" b="1" dirty="0">
                          <a:effectLst/>
                        </a:rPr>
                        <a:t>Dr. Paul Cooper</a:t>
                      </a:r>
                      <a:r>
                        <a:rPr lang="en-US" sz="1000" dirty="0">
                          <a:effectLst/>
                        </a:rPr>
                        <a:t/>
                      </a:r>
                      <a:br>
                        <a:rPr lang="en-US" sz="1000" dirty="0">
                          <a:effectLst/>
                        </a:rPr>
                      </a:br>
                      <a:r>
                        <a:rPr lang="en-US" sz="1000" dirty="0">
                          <a:effectLst/>
                        </a:rPr>
                        <a:t>Admin Officer: </a:t>
                      </a:r>
                      <a:r>
                        <a:rPr lang="en-US" sz="1000" b="1" dirty="0" smtClean="0">
                          <a:effectLst/>
                        </a:rPr>
                        <a:t>Nicole Farrell</a:t>
                      </a:r>
                      <a:r>
                        <a:rPr lang="en-US" sz="1000" dirty="0">
                          <a:effectLst/>
                        </a:rPr>
                        <a:t/>
                      </a:r>
                      <a:br>
                        <a:rPr lang="en-US" sz="1000" dirty="0">
                          <a:effectLst/>
                        </a:rPr>
                      </a:br>
                      <a:r>
                        <a:rPr lang="en-US" sz="1000" dirty="0">
                          <a:effectLst/>
                        </a:rPr>
                        <a:t>STAR Coordinator: </a:t>
                      </a:r>
                      <a:r>
                        <a:rPr lang="en-US" sz="1000" b="1" dirty="0">
                          <a:effectLst/>
                          <a:hlinkClick r:id="rId10"/>
                        </a:rPr>
                        <a:t>Karen </a:t>
                      </a:r>
                      <a:r>
                        <a:rPr lang="en-US" sz="1000" b="1" dirty="0" smtClean="0">
                          <a:effectLst/>
                          <a:hlinkClick r:id="rId10"/>
                        </a:rPr>
                        <a:t>Baptista</a:t>
                      </a:r>
                      <a:endParaRPr lang="en-US" sz="1000" b="1" dirty="0" smtClean="0">
                        <a:effectLst/>
                      </a:endParaRPr>
                    </a:p>
                    <a:p>
                      <a:pPr algn="ctr" fontAlgn="t"/>
                      <a:r>
                        <a:rPr lang="en-US" sz="1000" b="1" dirty="0" smtClean="0">
                          <a:effectLst/>
                        </a:rPr>
                        <a:t> </a:t>
                      </a:r>
                      <a:endParaRPr lang="en-US" sz="1000" dirty="0">
                        <a:effectLst/>
                      </a:endParaRPr>
                    </a:p>
                  </a:txBody>
                  <a:tcPr marL="1556" marR="1556" marT="1556" marB="1556">
                    <a:lnL>
                      <a:noFill/>
                    </a:lnL>
                    <a:lnR>
                      <a:noFill/>
                    </a:lnR>
                    <a:lnT>
                      <a:noFill/>
                    </a:lnT>
                    <a:lnB>
                      <a:noFill/>
                    </a:lnB>
                  </a:tcPr>
                </a:tc>
                <a:tc>
                  <a:txBody>
                    <a:bodyPr/>
                    <a:lstStyle/>
                    <a:p>
                      <a:pPr algn="ctr"/>
                      <a:r>
                        <a:rPr lang="en-US" sz="1000">
                          <a:effectLst/>
                        </a:rPr>
                        <a:t> </a:t>
                      </a:r>
                    </a:p>
                  </a:txBody>
                  <a:tcPr marL="1556" marR="1556" marT="1556" marB="1556" anchor="ctr">
                    <a:lnL>
                      <a:noFill/>
                    </a:lnL>
                    <a:lnR>
                      <a:noFill/>
                    </a:lnR>
                    <a:lnT>
                      <a:noFill/>
                    </a:lnT>
                    <a:lnB>
                      <a:noFill/>
                    </a:lnB>
                    <a:solidFill>
                      <a:srgbClr val="FFFFFF"/>
                    </a:solidFill>
                  </a:tcPr>
                </a:tc>
                <a:tc>
                  <a:txBody>
                    <a:bodyPr/>
                    <a:lstStyle/>
                    <a:p>
                      <a:pPr algn="ctr" fontAlgn="t"/>
                      <a:r>
                        <a:rPr lang="en-US" sz="1000" dirty="0">
                          <a:effectLst/>
                        </a:rPr>
                        <a:t>Chair/Chief: </a:t>
                      </a:r>
                      <a:r>
                        <a:rPr lang="en-US" sz="1000" b="1" dirty="0">
                          <a:effectLst/>
                        </a:rPr>
                        <a:t>Dr. Timothy Doherty</a:t>
                      </a:r>
                      <a:r>
                        <a:rPr lang="en-US" sz="1000" dirty="0">
                          <a:effectLst/>
                        </a:rPr>
                        <a:t/>
                      </a:r>
                      <a:br>
                        <a:rPr lang="en-US" sz="1000" dirty="0">
                          <a:effectLst/>
                        </a:rPr>
                      </a:br>
                      <a:r>
                        <a:rPr lang="en-US" sz="1000" dirty="0">
                          <a:effectLst/>
                        </a:rPr>
                        <a:t>Admin Officer: </a:t>
                      </a:r>
                      <a:r>
                        <a:rPr lang="en-US" sz="1000" b="1" dirty="0">
                          <a:effectLst/>
                        </a:rPr>
                        <a:t>Laura </a:t>
                      </a:r>
                      <a:r>
                        <a:rPr lang="en-US" sz="1000" b="1" dirty="0" smtClean="0">
                          <a:effectLst/>
                        </a:rPr>
                        <a:t>Gabriel</a:t>
                      </a:r>
                      <a:r>
                        <a:rPr lang="en-US" sz="1000" dirty="0">
                          <a:effectLst/>
                        </a:rPr>
                        <a:t/>
                      </a:r>
                      <a:br>
                        <a:rPr lang="en-US" sz="1000" dirty="0">
                          <a:effectLst/>
                        </a:rPr>
                      </a:br>
                      <a:r>
                        <a:rPr lang="en-US" sz="1000" dirty="0">
                          <a:effectLst/>
                        </a:rPr>
                        <a:t>STAR Coordinator: </a:t>
                      </a:r>
                      <a:r>
                        <a:rPr lang="en-US" sz="1000" b="1" u="sng" dirty="0" smtClean="0">
                          <a:solidFill>
                            <a:srgbClr val="0033CC"/>
                          </a:solidFill>
                          <a:effectLst/>
                        </a:rPr>
                        <a:t>Debra Benton</a:t>
                      </a:r>
                      <a:endParaRPr lang="en-US" sz="1000" dirty="0">
                        <a:effectLst/>
                      </a:endParaRPr>
                    </a:p>
                  </a:txBody>
                  <a:tcPr marL="1556" marR="1556" marT="1556" marB="1556">
                    <a:lnL>
                      <a:noFill/>
                    </a:lnL>
                    <a:lnR>
                      <a:noFill/>
                    </a:lnR>
                    <a:lnT>
                      <a:noFill/>
                    </a:lnT>
                    <a:lnB>
                      <a:noFill/>
                    </a:lnB>
                    <a:solidFill>
                      <a:srgbClr val="FFFFFF"/>
                    </a:solidFill>
                  </a:tcPr>
                </a:tc>
                <a:tc>
                  <a:txBody>
                    <a:bodyPr/>
                    <a:lstStyle/>
                    <a:p>
                      <a:pPr algn="ctr"/>
                      <a:endParaRPr lang="en-US" sz="1000" dirty="0">
                        <a:effectLst/>
                      </a:endParaRPr>
                    </a:p>
                  </a:txBody>
                  <a:tcPr marL="1556" marR="1556" marT="1556" marB="1556" anchor="ctr">
                    <a:lnL>
                      <a:noFill/>
                    </a:lnL>
                    <a:lnR>
                      <a:noFill/>
                    </a:lnR>
                    <a:lnT>
                      <a:noFill/>
                    </a:lnT>
                    <a:lnB>
                      <a:noFill/>
                    </a:lnB>
                    <a:noFill/>
                  </a:tcPr>
                </a:tc>
                <a:tc>
                  <a:txBody>
                    <a:bodyPr/>
                    <a:lstStyle/>
                    <a:p>
                      <a:pPr algn="ctr" fontAlgn="t"/>
                      <a:r>
                        <a:rPr lang="en-US" sz="1000" dirty="0">
                          <a:effectLst/>
                        </a:rPr>
                        <a:t>Chair/Chief: </a:t>
                      </a:r>
                      <a:r>
                        <a:rPr lang="en-US" sz="1000" b="1" dirty="0">
                          <a:effectLst/>
                        </a:rPr>
                        <a:t>Dr. Stephen Wetmore</a:t>
                      </a:r>
                      <a:r>
                        <a:rPr lang="en-US" sz="1000" dirty="0">
                          <a:effectLst/>
                        </a:rPr>
                        <a:t/>
                      </a:r>
                      <a:br>
                        <a:rPr lang="en-US" sz="1000" dirty="0">
                          <a:effectLst/>
                        </a:rPr>
                      </a:br>
                      <a:r>
                        <a:rPr lang="en-US" sz="1000" dirty="0">
                          <a:effectLst/>
                        </a:rPr>
                        <a:t>Admin Officer: </a:t>
                      </a:r>
                      <a:r>
                        <a:rPr lang="en-US" sz="1000" b="1" dirty="0">
                          <a:effectLst/>
                        </a:rPr>
                        <a:t>Joanne Gibb</a:t>
                      </a:r>
                      <a:r>
                        <a:rPr lang="en-US" sz="1000" dirty="0">
                          <a:effectLst/>
                        </a:rPr>
                        <a:t/>
                      </a:r>
                      <a:br>
                        <a:rPr lang="en-US" sz="1000" dirty="0">
                          <a:effectLst/>
                        </a:rPr>
                      </a:br>
                      <a:r>
                        <a:rPr lang="en-US" sz="1000" dirty="0">
                          <a:effectLst/>
                        </a:rPr>
                        <a:t>STAR Coordinator: </a:t>
                      </a:r>
                      <a:r>
                        <a:rPr lang="en-US" sz="1000" b="1" dirty="0">
                          <a:effectLst/>
                          <a:hlinkClick r:id="rId11"/>
                        </a:rPr>
                        <a:t>Linda </a:t>
                      </a:r>
                      <a:r>
                        <a:rPr lang="en-US" sz="1000" b="1" dirty="0" smtClean="0">
                          <a:effectLst/>
                          <a:hlinkClick r:id="rId11"/>
                        </a:rPr>
                        <a:t>Gough</a:t>
                      </a:r>
                      <a:r>
                        <a:rPr lang="en-US" sz="1000" dirty="0">
                          <a:effectLst/>
                        </a:rPr>
                        <a:t> </a:t>
                      </a:r>
                    </a:p>
                  </a:txBody>
                  <a:tcPr marL="1556" marR="1556" marT="1556" marB="1556">
                    <a:lnL>
                      <a:noFill/>
                    </a:lnL>
                    <a:lnR>
                      <a:noFill/>
                    </a:lnR>
                    <a:lnT>
                      <a:noFill/>
                    </a:lnT>
                    <a:lnB>
                      <a:noFill/>
                    </a:lnB>
                  </a:tcPr>
                </a:tc>
                <a:extLst>
                  <a:ext uri="{0D108BD9-81ED-4DB2-BD59-A6C34878D82A}">
                    <a16:rowId xmlns:a16="http://schemas.microsoft.com/office/drawing/2014/main" val="10005"/>
                  </a:ext>
                </a:extLst>
              </a:tr>
              <a:tr h="130970">
                <a:tc>
                  <a:txBody>
                    <a:bodyPr/>
                    <a:lstStyle/>
                    <a:p>
                      <a:pPr algn="ctr"/>
                      <a:r>
                        <a:rPr lang="en-US" sz="1000" dirty="0">
                          <a:effectLst/>
                        </a:rPr>
                        <a:t>Otolaryngology</a:t>
                      </a:r>
                    </a:p>
                  </a:txBody>
                  <a:tcPr marL="1556" marR="1556" marT="1556" marB="1556" anchor="ctr">
                    <a:lnL>
                      <a:noFill/>
                    </a:lnL>
                    <a:lnR>
                      <a:noFill/>
                    </a:lnR>
                    <a:lnT>
                      <a:noFill/>
                    </a:lnT>
                    <a:lnB>
                      <a:noFill/>
                    </a:lnB>
                    <a:solidFill>
                      <a:srgbClr val="DDDDDD"/>
                    </a:solidFill>
                  </a:tcPr>
                </a:tc>
                <a:tc>
                  <a:txBody>
                    <a:bodyPr/>
                    <a:lstStyle/>
                    <a:p>
                      <a:pPr algn="ctr"/>
                      <a:r>
                        <a:rPr lang="en-US" sz="1000">
                          <a:effectLst/>
                        </a:rPr>
                        <a:t> </a:t>
                      </a:r>
                    </a:p>
                  </a:txBody>
                  <a:tcPr marL="1556" marR="1556" marT="1556" marB="1556" anchor="ctr">
                    <a:lnL>
                      <a:noFill/>
                    </a:lnL>
                    <a:lnR>
                      <a:noFill/>
                    </a:lnR>
                    <a:lnT>
                      <a:noFill/>
                    </a:lnT>
                    <a:lnB>
                      <a:noFill/>
                    </a:lnB>
                    <a:solidFill>
                      <a:srgbClr val="FFFFFF"/>
                    </a:solidFill>
                  </a:tcPr>
                </a:tc>
                <a:tc>
                  <a:txBody>
                    <a:bodyPr/>
                    <a:lstStyle/>
                    <a:p>
                      <a:pPr algn="ctr"/>
                      <a:r>
                        <a:rPr lang="en-US" sz="1000" dirty="0">
                          <a:effectLst/>
                        </a:rPr>
                        <a:t>Anesthesia &amp; Perioperative Medicine</a:t>
                      </a:r>
                    </a:p>
                  </a:txBody>
                  <a:tcPr marL="1556" marR="1556" marT="1556" marB="1556" anchor="ctr">
                    <a:lnL>
                      <a:noFill/>
                    </a:lnL>
                    <a:lnR>
                      <a:noFill/>
                    </a:lnR>
                    <a:lnT>
                      <a:noFill/>
                    </a:lnT>
                    <a:lnB>
                      <a:noFill/>
                    </a:lnB>
                    <a:solidFill>
                      <a:schemeClr val="bg1">
                        <a:lumMod val="85000"/>
                      </a:schemeClr>
                    </a:solidFill>
                  </a:tcPr>
                </a:tc>
                <a:tc>
                  <a:txBody>
                    <a:bodyPr/>
                    <a:lstStyle/>
                    <a:p>
                      <a:pPr algn="ctr"/>
                      <a:endParaRPr lang="en-US" sz="1000" dirty="0">
                        <a:effectLst/>
                      </a:endParaRPr>
                    </a:p>
                  </a:txBody>
                  <a:tcPr marL="1556" marR="1556" marT="1556" marB="1556" anchor="ctr">
                    <a:lnL>
                      <a:noFill/>
                    </a:lnL>
                    <a:lnR>
                      <a:noFill/>
                    </a:lnR>
                    <a:lnT>
                      <a:noFill/>
                    </a:lnT>
                    <a:lnB>
                      <a:noFill/>
                    </a:lnB>
                    <a:noFill/>
                  </a:tcPr>
                </a:tc>
                <a:tc>
                  <a:txBody>
                    <a:bodyPr/>
                    <a:lstStyle/>
                    <a:p>
                      <a:pPr algn="ctr"/>
                      <a:r>
                        <a:rPr lang="en-US" sz="1000">
                          <a:effectLst/>
                        </a:rPr>
                        <a:t>Ophthalmology</a:t>
                      </a:r>
                    </a:p>
                  </a:txBody>
                  <a:tcPr marL="1556" marR="1556" marT="1556" marB="1556" anchor="ctr">
                    <a:lnL>
                      <a:noFill/>
                    </a:lnL>
                    <a:lnR>
                      <a:noFill/>
                    </a:lnR>
                    <a:lnT>
                      <a:noFill/>
                    </a:lnT>
                    <a:lnB>
                      <a:noFill/>
                    </a:lnB>
                    <a:solidFill>
                      <a:srgbClr val="DDDDDD"/>
                    </a:solidFill>
                  </a:tcPr>
                </a:tc>
                <a:extLst>
                  <a:ext uri="{0D108BD9-81ED-4DB2-BD59-A6C34878D82A}">
                    <a16:rowId xmlns:a16="http://schemas.microsoft.com/office/drawing/2014/main" val="10006"/>
                  </a:ext>
                </a:extLst>
              </a:tr>
              <a:tr h="532978">
                <a:tc>
                  <a:txBody>
                    <a:bodyPr/>
                    <a:lstStyle/>
                    <a:p>
                      <a:pPr algn="ctr" fontAlgn="t"/>
                      <a:r>
                        <a:rPr lang="en-US" sz="1000" dirty="0">
                          <a:effectLst/>
                        </a:rPr>
                        <a:t>Chair/Chief: </a:t>
                      </a:r>
                      <a:r>
                        <a:rPr lang="en-US" sz="1000" b="1" dirty="0">
                          <a:effectLst/>
                        </a:rPr>
                        <a:t>Dr. John Yoo</a:t>
                      </a:r>
                      <a:r>
                        <a:rPr lang="en-US" sz="1000" dirty="0">
                          <a:effectLst/>
                        </a:rPr>
                        <a:t/>
                      </a:r>
                      <a:br>
                        <a:rPr lang="en-US" sz="1000" dirty="0">
                          <a:effectLst/>
                        </a:rPr>
                      </a:br>
                      <a:r>
                        <a:rPr lang="en-US" sz="1000" dirty="0">
                          <a:effectLst/>
                        </a:rPr>
                        <a:t>Admin Officer: </a:t>
                      </a:r>
                      <a:r>
                        <a:rPr lang="en-US" sz="1000" b="1" dirty="0">
                          <a:effectLst/>
                        </a:rPr>
                        <a:t>Ann Jones</a:t>
                      </a:r>
                      <a:r>
                        <a:rPr lang="en-US" sz="1000" dirty="0">
                          <a:effectLst/>
                        </a:rPr>
                        <a:t/>
                      </a:r>
                      <a:br>
                        <a:rPr lang="en-US" sz="1000" dirty="0">
                          <a:effectLst/>
                        </a:rPr>
                      </a:br>
                      <a:r>
                        <a:rPr lang="en-US" sz="1000" dirty="0">
                          <a:effectLst/>
                        </a:rPr>
                        <a:t>STAR Coordinator: </a:t>
                      </a:r>
                      <a:r>
                        <a:rPr lang="en-US" sz="1000" b="1" dirty="0">
                          <a:effectLst/>
                          <a:hlinkClick r:id="rId12"/>
                        </a:rPr>
                        <a:t>Charlotte </a:t>
                      </a:r>
                      <a:r>
                        <a:rPr lang="en-US" sz="1000" b="1" dirty="0" smtClean="0">
                          <a:effectLst/>
                          <a:hlinkClick r:id="rId12"/>
                        </a:rPr>
                        <a:t>Towle</a:t>
                      </a:r>
                      <a:endParaRPr lang="en-US" sz="1000" b="1" dirty="0" smtClean="0">
                        <a:effectLst/>
                      </a:endParaRPr>
                    </a:p>
                    <a:p>
                      <a:pPr algn="ctr" fontAlgn="t"/>
                      <a:r>
                        <a:rPr lang="en-US" sz="1000" b="1" dirty="0" smtClean="0">
                          <a:effectLst/>
                        </a:rPr>
                        <a:t>  </a:t>
                      </a:r>
                      <a:endParaRPr lang="en-US" sz="1000" dirty="0">
                        <a:effectLst/>
                      </a:endParaRPr>
                    </a:p>
                  </a:txBody>
                  <a:tcPr marL="1556" marR="1556" marT="1556" marB="1556">
                    <a:lnL>
                      <a:noFill/>
                    </a:lnL>
                    <a:lnR>
                      <a:noFill/>
                    </a:lnR>
                    <a:lnT>
                      <a:noFill/>
                    </a:lnT>
                    <a:lnB>
                      <a:noFill/>
                    </a:lnB>
                  </a:tcPr>
                </a:tc>
                <a:tc>
                  <a:txBody>
                    <a:bodyPr/>
                    <a:lstStyle/>
                    <a:p>
                      <a:pPr algn="ctr"/>
                      <a:r>
                        <a:rPr lang="en-US" sz="1000">
                          <a:effectLst/>
                        </a:rPr>
                        <a:t> </a:t>
                      </a:r>
                    </a:p>
                  </a:txBody>
                  <a:tcPr marL="1556" marR="1556" marT="1556" marB="1556" anchor="ctr">
                    <a:lnL>
                      <a:noFill/>
                    </a:lnL>
                    <a:lnR>
                      <a:noFill/>
                    </a:lnR>
                    <a:lnT>
                      <a:noFill/>
                    </a:lnT>
                    <a:lnB>
                      <a:noFill/>
                    </a:lnB>
                    <a:solidFill>
                      <a:srgbClr val="FFFFFF"/>
                    </a:solidFill>
                  </a:tcPr>
                </a:tc>
                <a:tc rowSpan="3">
                  <a:txBody>
                    <a:bodyPr/>
                    <a:lstStyle/>
                    <a:p>
                      <a:pPr algn="ctr" fontAlgn="t"/>
                      <a:r>
                        <a:rPr lang="en-US" sz="1000" dirty="0">
                          <a:effectLst/>
                        </a:rPr>
                        <a:t>Chair/Chief: </a:t>
                      </a:r>
                      <a:r>
                        <a:rPr lang="en-US" sz="1000" b="1" dirty="0">
                          <a:effectLst/>
                        </a:rPr>
                        <a:t>Dr. Davy C.H. Cheng</a:t>
                      </a:r>
                      <a:r>
                        <a:rPr lang="en-US" sz="1000" dirty="0">
                          <a:effectLst/>
                        </a:rPr>
                        <a:t/>
                      </a:r>
                      <a:br>
                        <a:rPr lang="en-US" sz="1000" dirty="0">
                          <a:effectLst/>
                        </a:rPr>
                      </a:br>
                      <a:r>
                        <a:rPr lang="en-US" sz="1000" dirty="0">
                          <a:effectLst/>
                        </a:rPr>
                        <a:t>Admin Officer: </a:t>
                      </a:r>
                      <a:r>
                        <a:rPr lang="en-US" sz="1000" b="1" dirty="0">
                          <a:effectLst/>
                        </a:rPr>
                        <a:t>Lois </a:t>
                      </a:r>
                      <a:r>
                        <a:rPr lang="en-US" sz="1000" b="1" dirty="0" smtClean="0">
                          <a:effectLst/>
                        </a:rPr>
                        <a:t>Hayter</a:t>
                      </a:r>
                      <a:r>
                        <a:rPr lang="en-US" sz="1000" dirty="0">
                          <a:effectLst/>
                        </a:rPr>
                        <a:t/>
                      </a:r>
                      <a:br>
                        <a:rPr lang="en-US" sz="1000" dirty="0">
                          <a:effectLst/>
                        </a:rPr>
                      </a:br>
                      <a:r>
                        <a:rPr lang="en-US" sz="1000" dirty="0">
                          <a:effectLst/>
                        </a:rPr>
                        <a:t>STAR Coordinator: </a:t>
                      </a:r>
                      <a:r>
                        <a:rPr lang="en-US" sz="1000" b="1" dirty="0" smtClean="0">
                          <a:effectLst/>
                          <a:hlinkClick r:id="rId13"/>
                        </a:rPr>
                        <a:t>Brie </a:t>
                      </a:r>
                      <a:r>
                        <a:rPr lang="en-US" sz="1000" b="1" dirty="0">
                          <a:effectLst/>
                          <a:hlinkClick r:id="rId13"/>
                        </a:rPr>
                        <a:t>McConnell</a:t>
                      </a:r>
                      <a:r>
                        <a:rPr lang="en-US" sz="1000" dirty="0">
                          <a:effectLst/>
                        </a:rPr>
                        <a:t/>
                      </a:r>
                      <a:br>
                        <a:rPr lang="en-US" sz="1000" dirty="0">
                          <a:effectLst/>
                        </a:rPr>
                      </a:br>
                      <a:r>
                        <a:rPr lang="en-US" sz="1000" dirty="0">
                          <a:effectLst/>
                        </a:rPr>
                        <a:t> </a:t>
                      </a:r>
                      <a:r>
                        <a:rPr lang="en-US" sz="1000" dirty="0" smtClean="0">
                          <a:effectLst/>
                        </a:rPr>
                        <a:t> </a:t>
                      </a:r>
                      <a:endParaRPr lang="en-US" sz="1000" dirty="0">
                        <a:effectLst/>
                      </a:endParaRPr>
                    </a:p>
                  </a:txBody>
                  <a:tcPr marL="1556" marR="1556" marT="1556" marB="1556">
                    <a:lnL>
                      <a:noFill/>
                    </a:lnL>
                    <a:lnR>
                      <a:noFill/>
                    </a:lnR>
                    <a:lnT>
                      <a:noFill/>
                    </a:lnT>
                    <a:lnB>
                      <a:noFill/>
                    </a:lnB>
                    <a:solidFill>
                      <a:srgbClr val="FFFFFF"/>
                    </a:solidFill>
                  </a:tcPr>
                </a:tc>
                <a:tc>
                  <a:txBody>
                    <a:bodyPr/>
                    <a:lstStyle/>
                    <a:p>
                      <a:pPr algn="ctr"/>
                      <a:endParaRPr lang="en-US" sz="1000" dirty="0">
                        <a:effectLst/>
                      </a:endParaRPr>
                    </a:p>
                  </a:txBody>
                  <a:tcPr marL="1556" marR="1556" marT="1556" marB="1556" anchor="ctr">
                    <a:lnL>
                      <a:noFill/>
                    </a:lnL>
                    <a:lnR>
                      <a:noFill/>
                    </a:lnR>
                    <a:lnT>
                      <a:noFill/>
                    </a:lnT>
                    <a:lnB>
                      <a:noFill/>
                    </a:lnB>
                    <a:noFill/>
                  </a:tcPr>
                </a:tc>
                <a:tc>
                  <a:txBody>
                    <a:bodyPr/>
                    <a:lstStyle/>
                    <a:p>
                      <a:pPr algn="ctr" fontAlgn="t"/>
                      <a:r>
                        <a:rPr lang="en-US" sz="1000" dirty="0">
                          <a:effectLst/>
                        </a:rPr>
                        <a:t>Chair/Chief: </a:t>
                      </a:r>
                      <a:r>
                        <a:rPr lang="en-US" sz="1000" b="1" dirty="0">
                          <a:effectLst/>
                        </a:rPr>
                        <a:t>Dr. </a:t>
                      </a:r>
                      <a:r>
                        <a:rPr lang="en-US" sz="1000" b="1" dirty="0" smtClean="0">
                          <a:effectLst/>
                        </a:rPr>
                        <a:t>David</a:t>
                      </a:r>
                      <a:r>
                        <a:rPr lang="en-US" sz="1000" b="1" baseline="0" dirty="0" smtClean="0">
                          <a:effectLst/>
                        </a:rPr>
                        <a:t> Nicolle</a:t>
                      </a:r>
                      <a:r>
                        <a:rPr lang="en-US" sz="1000" dirty="0">
                          <a:effectLst/>
                        </a:rPr>
                        <a:t/>
                      </a:r>
                      <a:br>
                        <a:rPr lang="en-US" sz="1000" dirty="0">
                          <a:effectLst/>
                        </a:rPr>
                      </a:br>
                      <a:r>
                        <a:rPr lang="en-US" sz="1000" dirty="0">
                          <a:effectLst/>
                        </a:rPr>
                        <a:t>Admin Officer: </a:t>
                      </a:r>
                      <a:r>
                        <a:rPr lang="en-US" sz="1000" b="1" dirty="0" smtClean="0">
                          <a:effectLst/>
                        </a:rPr>
                        <a:t>Laura Gabriel</a:t>
                      </a:r>
                    </a:p>
                    <a:p>
                      <a:pPr algn="ctr" fontAlgn="t"/>
                      <a:r>
                        <a:rPr lang="en-US" sz="1000" dirty="0" smtClean="0">
                          <a:effectLst/>
                        </a:rPr>
                        <a:t>STAR </a:t>
                      </a:r>
                      <a:r>
                        <a:rPr lang="en-US" sz="1000" dirty="0">
                          <a:effectLst/>
                        </a:rPr>
                        <a:t>Coordinator: </a:t>
                      </a:r>
                      <a:r>
                        <a:rPr lang="en-US" sz="1000" b="1" u="sng" dirty="0" smtClean="0">
                          <a:solidFill>
                            <a:srgbClr val="0033CC"/>
                          </a:solidFill>
                          <a:effectLst/>
                          <a:hlinkClick r:id="rId14"/>
                        </a:rPr>
                        <a:t>Patrick VanHie</a:t>
                      </a:r>
                      <a:endParaRPr lang="en-US" sz="1000" u="sng" dirty="0">
                        <a:solidFill>
                          <a:srgbClr val="0033CC"/>
                        </a:solidFill>
                        <a:effectLst/>
                      </a:endParaRPr>
                    </a:p>
                  </a:txBody>
                  <a:tcPr marL="1556" marR="1556" marT="1556" marB="1556">
                    <a:lnL>
                      <a:noFill/>
                    </a:lnL>
                    <a:lnR>
                      <a:noFill/>
                    </a:lnR>
                    <a:lnT>
                      <a:noFill/>
                    </a:lnT>
                    <a:lnB>
                      <a:noFill/>
                    </a:lnB>
                  </a:tcPr>
                </a:tc>
                <a:extLst>
                  <a:ext uri="{0D108BD9-81ED-4DB2-BD59-A6C34878D82A}">
                    <a16:rowId xmlns:a16="http://schemas.microsoft.com/office/drawing/2014/main" val="10007"/>
                  </a:ext>
                </a:extLst>
              </a:tr>
              <a:tr h="130970">
                <a:tc>
                  <a:txBody>
                    <a:bodyPr/>
                    <a:lstStyle/>
                    <a:p>
                      <a:pPr algn="ctr"/>
                      <a:r>
                        <a:rPr lang="en-US" sz="1000">
                          <a:effectLst/>
                        </a:rPr>
                        <a:t>Paediatrics</a:t>
                      </a:r>
                    </a:p>
                  </a:txBody>
                  <a:tcPr marL="1556" marR="1556" marT="1556" marB="1556" anchor="ctr">
                    <a:lnL>
                      <a:noFill/>
                    </a:lnL>
                    <a:lnR>
                      <a:noFill/>
                    </a:lnR>
                    <a:lnT>
                      <a:noFill/>
                    </a:lnT>
                    <a:lnB>
                      <a:noFill/>
                    </a:lnB>
                    <a:solidFill>
                      <a:srgbClr val="DDDDDD"/>
                    </a:solidFill>
                  </a:tcPr>
                </a:tc>
                <a:tc>
                  <a:txBody>
                    <a:bodyPr/>
                    <a:lstStyle/>
                    <a:p>
                      <a:pPr algn="ctr"/>
                      <a:r>
                        <a:rPr lang="en-US" sz="1000">
                          <a:effectLst/>
                        </a:rPr>
                        <a:t> </a:t>
                      </a:r>
                    </a:p>
                  </a:txBody>
                  <a:tcPr marL="1556" marR="1556" marT="1556" marB="1556" anchor="ctr">
                    <a:lnL>
                      <a:noFill/>
                    </a:lnL>
                    <a:lnR>
                      <a:noFill/>
                    </a:lnR>
                    <a:lnT>
                      <a:noFill/>
                    </a:lnT>
                    <a:lnB>
                      <a:noFill/>
                    </a:lnB>
                    <a:solidFill>
                      <a:srgbClr val="FFFFFF"/>
                    </a:solidFill>
                  </a:tcPr>
                </a:tc>
                <a:tc vMerge="1">
                  <a:txBody>
                    <a:bodyPr/>
                    <a:lstStyle/>
                    <a:p>
                      <a:pPr algn="ctr"/>
                      <a:endParaRPr lang="en-US" sz="1000" dirty="0">
                        <a:effectLst/>
                      </a:endParaRPr>
                    </a:p>
                  </a:txBody>
                  <a:tcPr marL="1556" marR="1556" marT="1556" marB="1556" anchor="ctr">
                    <a:lnL>
                      <a:noFill/>
                    </a:lnL>
                    <a:lnR>
                      <a:noFill/>
                    </a:lnR>
                    <a:lnT>
                      <a:noFill/>
                    </a:lnT>
                    <a:lnB>
                      <a:noFill/>
                    </a:lnB>
                    <a:noFill/>
                  </a:tcPr>
                </a:tc>
                <a:tc>
                  <a:txBody>
                    <a:bodyPr/>
                    <a:lstStyle/>
                    <a:p>
                      <a:pPr algn="ctr"/>
                      <a:endParaRPr lang="en-US" sz="1000" dirty="0">
                        <a:effectLst/>
                      </a:endParaRPr>
                    </a:p>
                  </a:txBody>
                  <a:tcPr marL="1556" marR="1556" marT="1556" marB="1556" anchor="ctr">
                    <a:lnL>
                      <a:noFill/>
                    </a:lnL>
                    <a:lnR>
                      <a:noFill/>
                    </a:lnR>
                    <a:lnT>
                      <a:noFill/>
                    </a:lnT>
                    <a:lnB>
                      <a:noFill/>
                    </a:lnB>
                    <a:noFill/>
                  </a:tcPr>
                </a:tc>
                <a:tc>
                  <a:txBody>
                    <a:bodyPr/>
                    <a:lstStyle/>
                    <a:p>
                      <a:pPr algn="ctr"/>
                      <a:r>
                        <a:rPr lang="en-US" sz="1000">
                          <a:effectLst/>
                        </a:rPr>
                        <a:t>Oncology</a:t>
                      </a:r>
                    </a:p>
                  </a:txBody>
                  <a:tcPr marL="1556" marR="1556" marT="1556" marB="1556" anchor="ctr">
                    <a:lnL>
                      <a:noFill/>
                    </a:lnL>
                    <a:lnR>
                      <a:noFill/>
                    </a:lnR>
                    <a:lnT>
                      <a:noFill/>
                    </a:lnT>
                    <a:lnB>
                      <a:noFill/>
                    </a:lnB>
                    <a:solidFill>
                      <a:srgbClr val="DDDDDD"/>
                    </a:solidFill>
                  </a:tcPr>
                </a:tc>
                <a:extLst>
                  <a:ext uri="{0D108BD9-81ED-4DB2-BD59-A6C34878D82A}">
                    <a16:rowId xmlns:a16="http://schemas.microsoft.com/office/drawing/2014/main" val="10008"/>
                  </a:ext>
                </a:extLst>
              </a:tr>
              <a:tr h="739667">
                <a:tc>
                  <a:txBody>
                    <a:bodyPr/>
                    <a:lstStyle/>
                    <a:p>
                      <a:pPr algn="ctr" fontAlgn="t"/>
                      <a:r>
                        <a:rPr lang="en-US" sz="1000" dirty="0">
                          <a:effectLst/>
                        </a:rPr>
                        <a:t>Chair/Chief: </a:t>
                      </a:r>
                      <a:r>
                        <a:rPr lang="en-US" sz="1000" b="1" dirty="0">
                          <a:effectLst/>
                        </a:rPr>
                        <a:t>Dr. Guido Filler</a:t>
                      </a:r>
                      <a:r>
                        <a:rPr lang="en-US" sz="1000" dirty="0">
                          <a:effectLst/>
                        </a:rPr>
                        <a:t/>
                      </a:r>
                      <a:br>
                        <a:rPr lang="en-US" sz="1000" dirty="0">
                          <a:effectLst/>
                        </a:rPr>
                      </a:br>
                      <a:r>
                        <a:rPr lang="en-US" sz="1000" dirty="0">
                          <a:effectLst/>
                        </a:rPr>
                        <a:t>Admin Officer: </a:t>
                      </a:r>
                      <a:r>
                        <a:rPr lang="en-US" sz="1000" b="1" dirty="0">
                          <a:effectLst/>
                        </a:rPr>
                        <a:t>Patty Smith</a:t>
                      </a:r>
                      <a:r>
                        <a:rPr lang="en-US" sz="1000" dirty="0">
                          <a:effectLst/>
                        </a:rPr>
                        <a:t/>
                      </a:r>
                      <a:br>
                        <a:rPr lang="en-US" sz="1000" dirty="0">
                          <a:effectLst/>
                        </a:rPr>
                      </a:br>
                      <a:r>
                        <a:rPr lang="en-US" sz="1000" dirty="0">
                          <a:effectLst/>
                        </a:rPr>
                        <a:t>STAR Coordinator: </a:t>
                      </a:r>
                      <a:r>
                        <a:rPr lang="en-US" sz="1000" b="1" dirty="0">
                          <a:effectLst/>
                          <a:hlinkClick r:id="rId15"/>
                        </a:rPr>
                        <a:t>Jill </a:t>
                      </a:r>
                      <a:r>
                        <a:rPr lang="en-US" sz="1000" b="1" dirty="0" smtClean="0">
                          <a:effectLst/>
                          <a:hlinkClick r:id="rId15"/>
                        </a:rPr>
                        <a:t>O'Dowda</a:t>
                      </a:r>
                      <a:endParaRPr lang="en-US" sz="1000" dirty="0">
                        <a:effectLst/>
                      </a:endParaRPr>
                    </a:p>
                  </a:txBody>
                  <a:tcPr marL="1556" marR="1556" marT="1556" marB="1556">
                    <a:lnL>
                      <a:noFill/>
                    </a:lnL>
                    <a:lnR>
                      <a:noFill/>
                    </a:lnR>
                    <a:lnT>
                      <a:noFill/>
                    </a:lnT>
                    <a:lnB>
                      <a:noFill/>
                    </a:lnB>
                  </a:tcPr>
                </a:tc>
                <a:tc>
                  <a:txBody>
                    <a:bodyPr/>
                    <a:lstStyle/>
                    <a:p>
                      <a:pPr algn="ctr"/>
                      <a:r>
                        <a:rPr lang="en-US" sz="1000">
                          <a:effectLst/>
                        </a:rPr>
                        <a:t> </a:t>
                      </a:r>
                    </a:p>
                  </a:txBody>
                  <a:tcPr marL="1556" marR="1556" marT="1556" marB="1556" anchor="ctr">
                    <a:lnL>
                      <a:noFill/>
                    </a:lnL>
                    <a:lnR>
                      <a:noFill/>
                    </a:lnR>
                    <a:lnT>
                      <a:noFill/>
                    </a:lnT>
                    <a:lnB>
                      <a:noFill/>
                    </a:lnB>
                    <a:solidFill>
                      <a:srgbClr val="FFFFFF"/>
                    </a:solidFill>
                  </a:tcPr>
                </a:tc>
                <a:tc vMerge="1">
                  <a:txBody>
                    <a:bodyPr/>
                    <a:lstStyle/>
                    <a:p>
                      <a:pPr algn="ctr" fontAlgn="t"/>
                      <a:endParaRPr lang="en-US" sz="1000" dirty="0">
                        <a:effectLst/>
                      </a:endParaRPr>
                    </a:p>
                  </a:txBody>
                  <a:tcPr marL="1556" marR="1556" marT="1556" marB="1556">
                    <a:lnL>
                      <a:noFill/>
                    </a:lnL>
                    <a:lnR>
                      <a:noFill/>
                    </a:lnR>
                    <a:lnT>
                      <a:noFill/>
                    </a:lnT>
                    <a:lnB>
                      <a:noFill/>
                    </a:lnB>
                    <a:solidFill>
                      <a:srgbClr val="FFFFFF"/>
                    </a:solidFill>
                  </a:tcPr>
                </a:tc>
                <a:tc>
                  <a:txBody>
                    <a:bodyPr/>
                    <a:lstStyle/>
                    <a:p>
                      <a:pPr algn="ctr"/>
                      <a:endParaRPr lang="en-US" sz="1000">
                        <a:effectLst/>
                      </a:endParaRPr>
                    </a:p>
                  </a:txBody>
                  <a:tcPr marL="1556" marR="1556" marT="1556" marB="1556" anchor="ctr">
                    <a:lnL>
                      <a:noFill/>
                    </a:lnL>
                    <a:lnR>
                      <a:noFill/>
                    </a:lnR>
                    <a:lnT>
                      <a:noFill/>
                    </a:lnT>
                    <a:lnB>
                      <a:noFill/>
                    </a:lnB>
                    <a:solidFill>
                      <a:srgbClr val="FFFFFF"/>
                    </a:solidFill>
                  </a:tcPr>
                </a:tc>
                <a:tc>
                  <a:txBody>
                    <a:bodyPr/>
                    <a:lstStyle/>
                    <a:p>
                      <a:pPr algn="ctr" fontAlgn="t"/>
                      <a:r>
                        <a:rPr lang="en-US" sz="1000" dirty="0">
                          <a:effectLst/>
                        </a:rPr>
                        <a:t>Chair/Chief: </a:t>
                      </a:r>
                      <a:r>
                        <a:rPr lang="en-US" sz="1000" b="1" dirty="0">
                          <a:effectLst/>
                        </a:rPr>
                        <a:t>Dr. Glen Bauman</a:t>
                      </a:r>
                      <a:r>
                        <a:rPr lang="en-US" sz="1000" dirty="0">
                          <a:effectLst/>
                        </a:rPr>
                        <a:t/>
                      </a:r>
                      <a:br>
                        <a:rPr lang="en-US" sz="1000" dirty="0">
                          <a:effectLst/>
                        </a:rPr>
                      </a:br>
                      <a:r>
                        <a:rPr lang="en-US" sz="1000" dirty="0">
                          <a:effectLst/>
                        </a:rPr>
                        <a:t>Admin Officer: </a:t>
                      </a:r>
                      <a:r>
                        <a:rPr lang="en-US" sz="1000" b="1" dirty="0">
                          <a:effectLst/>
                        </a:rPr>
                        <a:t>Kim Norton</a:t>
                      </a:r>
                      <a:r>
                        <a:rPr lang="en-US" sz="1000" dirty="0">
                          <a:effectLst/>
                        </a:rPr>
                        <a:t/>
                      </a:r>
                      <a:br>
                        <a:rPr lang="en-US" sz="1000" dirty="0">
                          <a:effectLst/>
                        </a:rPr>
                      </a:br>
                      <a:r>
                        <a:rPr lang="en-US" sz="1000" dirty="0">
                          <a:effectLst/>
                        </a:rPr>
                        <a:t>STAR Coordinator: </a:t>
                      </a:r>
                      <a:r>
                        <a:rPr lang="en-US" sz="1000" b="1" u="sng" dirty="0" smtClean="0">
                          <a:solidFill>
                            <a:srgbClr val="0033CC"/>
                          </a:solidFill>
                          <a:effectLst/>
                        </a:rPr>
                        <a:t>Stephanie </a:t>
                      </a:r>
                      <a:r>
                        <a:rPr lang="en-US" sz="1000" b="1" u="sng" dirty="0" smtClean="0">
                          <a:solidFill>
                            <a:srgbClr val="0033CC"/>
                          </a:solidFill>
                          <a:effectLst/>
                        </a:rPr>
                        <a:t>Commisso</a:t>
                      </a:r>
                      <a:endParaRPr lang="en-US" sz="1000" u="sng" dirty="0">
                        <a:solidFill>
                          <a:srgbClr val="0033CC"/>
                        </a:solidFill>
                        <a:effectLst/>
                      </a:endParaRPr>
                    </a:p>
                  </a:txBody>
                  <a:tcPr marL="1556" marR="1556" marT="1556" marB="1556">
                    <a:lnL>
                      <a:noFill/>
                    </a:lnL>
                    <a:lnR>
                      <a:noFill/>
                    </a:lnR>
                    <a:lnT>
                      <a:noFill/>
                    </a:lnT>
                    <a:lnB>
                      <a:noFill/>
                    </a:lnB>
                  </a:tcPr>
                </a:tc>
                <a:extLst>
                  <a:ext uri="{0D108BD9-81ED-4DB2-BD59-A6C34878D82A}">
                    <a16:rowId xmlns:a16="http://schemas.microsoft.com/office/drawing/2014/main" val="10009"/>
                  </a:ext>
                </a:extLst>
              </a:tr>
            </a:tbl>
          </a:graphicData>
        </a:graphic>
      </p:graphicFrame>
      <p:sp>
        <p:nvSpPr>
          <p:cNvPr id="7" name="TextBox 6"/>
          <p:cNvSpPr txBox="1"/>
          <p:nvPr/>
        </p:nvSpPr>
        <p:spPr>
          <a:xfrm>
            <a:off x="581891" y="977625"/>
            <a:ext cx="8075143" cy="369332"/>
          </a:xfrm>
          <a:prstGeom prst="rect">
            <a:avLst/>
          </a:prstGeom>
          <a:noFill/>
        </p:spPr>
        <p:txBody>
          <a:bodyPr wrap="square" rtlCol="0">
            <a:spAutoFit/>
          </a:bodyPr>
          <a:lstStyle/>
          <a:p>
            <a:r>
              <a:rPr lang="en-US" dirty="0" smtClean="0">
                <a:solidFill>
                  <a:srgbClr val="002060"/>
                </a:solidFill>
              </a:rPr>
              <a:t>Faculty Administrator: Derrick Gould		STAR Trainer: Paul Malcomson</a:t>
            </a:r>
            <a:endParaRPr lang="en-US" dirty="0">
              <a:solidFill>
                <a:srgbClr val="002060"/>
              </a:solidFill>
            </a:endParaRPr>
          </a:p>
        </p:txBody>
      </p:sp>
    </p:spTree>
    <p:extLst>
      <p:ext uri="{BB962C8B-B14F-4D97-AF65-F5344CB8AC3E}">
        <p14:creationId xmlns:p14="http://schemas.microsoft.com/office/powerpoint/2010/main" val="504126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title_page_Medicine_prp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 y="0"/>
            <a:ext cx="9144000" cy="861774"/>
          </a:xfrm>
          <a:prstGeom prst="rect">
            <a:avLst/>
          </a:prstGeom>
          <a:noFill/>
        </p:spPr>
        <p:txBody>
          <a:bodyPr wrap="square">
            <a:spAutoFit/>
          </a:bodyPr>
          <a:lstStyle/>
          <a:p>
            <a:pPr algn="ctr">
              <a:spcAft>
                <a:spcPts val="1200"/>
              </a:spcAft>
              <a:defRPr/>
            </a:pPr>
            <a:r>
              <a:rPr lang="en-US" sz="5000" b="1" dirty="0" smtClean="0">
                <a:solidFill>
                  <a:srgbClr val="3C1B71"/>
                </a:solidFill>
                <a:latin typeface="Arial"/>
                <a:cs typeface="Arial Unicode MS"/>
              </a:rPr>
              <a:t>Login Information</a:t>
            </a:r>
            <a:endParaRPr lang="en-US" sz="5000" b="1" dirty="0">
              <a:solidFill>
                <a:srgbClr val="3C1B71"/>
              </a:solidFill>
              <a:latin typeface="Arial"/>
              <a:cs typeface="Arial Unicode MS"/>
            </a:endParaRPr>
          </a:p>
        </p:txBody>
      </p:sp>
      <p:sp>
        <p:nvSpPr>
          <p:cNvPr id="6" name="Rectangle 1"/>
          <p:cNvSpPr>
            <a:spLocks noChangeArrowheads="1"/>
          </p:cNvSpPr>
          <p:nvPr/>
        </p:nvSpPr>
        <p:spPr bwMode="auto">
          <a:xfrm>
            <a:off x="206375" y="94180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1400" b="1" u="sng" dirty="0" smtClean="0"/>
          </a:p>
        </p:txBody>
      </p:sp>
      <p:sp>
        <p:nvSpPr>
          <p:cNvPr id="3" name="TextBox 2"/>
          <p:cNvSpPr txBox="1"/>
          <p:nvPr/>
        </p:nvSpPr>
        <p:spPr>
          <a:xfrm>
            <a:off x="643852" y="1233402"/>
            <a:ext cx="3634393" cy="646331"/>
          </a:xfrm>
          <a:prstGeom prst="rect">
            <a:avLst/>
          </a:prstGeom>
          <a:noFill/>
        </p:spPr>
        <p:txBody>
          <a:bodyPr wrap="none" rtlCol="0">
            <a:spAutoFit/>
          </a:bodyPr>
          <a:lstStyle/>
          <a:p>
            <a:pPr algn="ctr"/>
            <a:r>
              <a:rPr lang="en-US" dirty="0" smtClean="0"/>
              <a:t>STAR Portal:</a:t>
            </a:r>
          </a:p>
          <a:p>
            <a:pPr algn="ctr"/>
            <a:r>
              <a:rPr lang="en-US" dirty="0" smtClean="0">
                <a:hlinkClick r:id="rId4"/>
              </a:rPr>
              <a:t>https</a:t>
            </a:r>
            <a:r>
              <a:rPr lang="en-US" dirty="0">
                <a:hlinkClick r:id="rId4"/>
              </a:rPr>
              <a:t>://www.schulich.uwo.ca/star</a:t>
            </a:r>
            <a:r>
              <a:rPr lang="en-US" dirty="0" smtClean="0">
                <a:hlinkClick r:id="rId4"/>
              </a:rPr>
              <a:t>/</a:t>
            </a:r>
            <a:endParaRPr lang="en-US" dirty="0" smtClean="0"/>
          </a:p>
        </p:txBody>
      </p:sp>
      <p:sp>
        <p:nvSpPr>
          <p:cNvPr id="7" name="TextBox 6"/>
          <p:cNvSpPr txBox="1"/>
          <p:nvPr/>
        </p:nvSpPr>
        <p:spPr>
          <a:xfrm>
            <a:off x="5431635" y="1378085"/>
            <a:ext cx="3006016" cy="646331"/>
          </a:xfrm>
          <a:prstGeom prst="rect">
            <a:avLst/>
          </a:prstGeom>
          <a:noFill/>
        </p:spPr>
        <p:txBody>
          <a:bodyPr wrap="none" rtlCol="0">
            <a:spAutoFit/>
          </a:bodyPr>
          <a:lstStyle/>
          <a:p>
            <a:pPr algn="ctr"/>
            <a:r>
              <a:rPr lang="en-US" dirty="0" smtClean="0"/>
              <a:t>STAR </a:t>
            </a:r>
            <a:r>
              <a:rPr lang="en-US" dirty="0"/>
              <a:t>Program</a:t>
            </a:r>
            <a:r>
              <a:rPr lang="en-US" dirty="0" smtClean="0"/>
              <a:t>:</a:t>
            </a:r>
            <a:endParaRPr lang="en-US" dirty="0"/>
          </a:p>
          <a:p>
            <a:pPr algn="ctr"/>
            <a:r>
              <a:rPr lang="en-US" dirty="0" smtClean="0">
                <a:hlinkClick r:id="rId5"/>
              </a:rPr>
              <a:t>https</a:t>
            </a:r>
            <a:r>
              <a:rPr lang="en-US" dirty="0">
                <a:hlinkClick r:id="rId5"/>
              </a:rPr>
              <a:t>://</a:t>
            </a:r>
            <a:r>
              <a:rPr lang="en-US" dirty="0" smtClean="0">
                <a:hlinkClick r:id="rId5"/>
              </a:rPr>
              <a:t>star.schulich.uwo.ca/</a:t>
            </a:r>
            <a:endParaRPr lang="en-US" dirty="0" smtClean="0"/>
          </a:p>
        </p:txBody>
      </p:sp>
      <p:sp>
        <p:nvSpPr>
          <p:cNvPr id="4" name="TextBox 3"/>
          <p:cNvSpPr txBox="1"/>
          <p:nvPr/>
        </p:nvSpPr>
        <p:spPr>
          <a:xfrm>
            <a:off x="918744" y="5213352"/>
            <a:ext cx="7691208" cy="369332"/>
          </a:xfrm>
          <a:prstGeom prst="rect">
            <a:avLst/>
          </a:prstGeom>
          <a:noFill/>
        </p:spPr>
        <p:txBody>
          <a:bodyPr wrap="none" rtlCol="0">
            <a:spAutoFit/>
          </a:bodyPr>
          <a:lstStyle/>
          <a:p>
            <a:r>
              <a:rPr lang="en-US" dirty="0" smtClean="0"/>
              <a:t>*   To obtain your login credentials, please contact your STAR Coordinator.</a:t>
            </a:r>
            <a:endParaRPr lang="en-US"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24097" y="2241320"/>
            <a:ext cx="2421092" cy="1400271"/>
          </a:xfrm>
          <a:prstGeom prst="rect">
            <a:avLst/>
          </a:prstGeom>
          <a:ln>
            <a:solidFill>
              <a:schemeClr val="tx1"/>
            </a:solidFill>
          </a:ln>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2322" y="2018610"/>
            <a:ext cx="3065319" cy="2859183"/>
          </a:xfrm>
          <a:prstGeom prst="rect">
            <a:avLst/>
          </a:prstGeom>
          <a:ln>
            <a:solidFill>
              <a:schemeClr val="tx1"/>
            </a:solidFill>
          </a:ln>
        </p:spPr>
      </p:pic>
    </p:spTree>
    <p:extLst>
      <p:ext uri="{BB962C8B-B14F-4D97-AF65-F5344CB8AC3E}">
        <p14:creationId xmlns:p14="http://schemas.microsoft.com/office/powerpoint/2010/main" val="2648921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title_page_Medicine_prp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 y="0"/>
            <a:ext cx="9144000" cy="861774"/>
          </a:xfrm>
          <a:prstGeom prst="rect">
            <a:avLst/>
          </a:prstGeom>
          <a:noFill/>
        </p:spPr>
        <p:txBody>
          <a:bodyPr wrap="square">
            <a:spAutoFit/>
          </a:bodyPr>
          <a:lstStyle/>
          <a:p>
            <a:pPr algn="ctr">
              <a:spcAft>
                <a:spcPts val="1200"/>
              </a:spcAft>
              <a:defRPr/>
            </a:pPr>
            <a:r>
              <a:rPr lang="en-US" sz="5000" b="1" dirty="0" smtClean="0">
                <a:solidFill>
                  <a:srgbClr val="3C1B71"/>
                </a:solidFill>
                <a:latin typeface="Arial"/>
                <a:cs typeface="Arial Unicode MS"/>
              </a:rPr>
              <a:t>Using STAR</a:t>
            </a:r>
            <a:endParaRPr lang="en-US" sz="5000" b="1" dirty="0">
              <a:solidFill>
                <a:srgbClr val="3C1B71"/>
              </a:solidFill>
              <a:latin typeface="Arial"/>
              <a:cs typeface="Arial Unicode MS"/>
            </a:endParaRPr>
          </a:p>
        </p:txBody>
      </p:sp>
      <p:sp>
        <p:nvSpPr>
          <p:cNvPr id="6" name="Rectangle 1"/>
          <p:cNvSpPr>
            <a:spLocks noChangeArrowheads="1"/>
          </p:cNvSpPr>
          <p:nvPr/>
        </p:nvSpPr>
        <p:spPr bwMode="auto">
          <a:xfrm>
            <a:off x="206375" y="94180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1400" b="1" u="sng" dirty="0" smtClean="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09" y="1718441"/>
            <a:ext cx="4317856" cy="24538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40427" y="1095693"/>
            <a:ext cx="2027030" cy="369332"/>
          </a:xfrm>
          <a:prstGeom prst="rect">
            <a:avLst/>
          </a:prstGeom>
          <a:noFill/>
        </p:spPr>
        <p:txBody>
          <a:bodyPr wrap="none" rtlCol="0">
            <a:spAutoFit/>
          </a:bodyPr>
          <a:lstStyle/>
          <a:p>
            <a:r>
              <a:rPr lang="en-US" dirty="0" smtClean="0"/>
              <a:t>STAR – Data Grid</a:t>
            </a:r>
            <a:endParaRPr lang="en-US" dirty="0"/>
          </a:p>
        </p:txBody>
      </p:sp>
      <p:sp>
        <p:nvSpPr>
          <p:cNvPr id="8" name="TextBox 7"/>
          <p:cNvSpPr txBox="1"/>
          <p:nvPr/>
        </p:nvSpPr>
        <p:spPr>
          <a:xfrm>
            <a:off x="6027945" y="1130026"/>
            <a:ext cx="2129622" cy="369332"/>
          </a:xfrm>
          <a:prstGeom prst="rect">
            <a:avLst/>
          </a:prstGeom>
          <a:noFill/>
        </p:spPr>
        <p:txBody>
          <a:bodyPr wrap="none" rtlCol="0">
            <a:spAutoFit/>
          </a:bodyPr>
          <a:lstStyle/>
          <a:p>
            <a:r>
              <a:rPr lang="en-US" dirty="0" smtClean="0"/>
              <a:t>STAR – Data Form</a:t>
            </a:r>
            <a:endParaRPr lang="en-US" dirty="0"/>
          </a:p>
        </p:txBody>
      </p:sp>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6152" y="1718441"/>
            <a:ext cx="3882825" cy="3216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39098" y="5808518"/>
            <a:ext cx="7049879" cy="369332"/>
          </a:xfrm>
          <a:prstGeom prst="rect">
            <a:avLst/>
          </a:prstGeom>
          <a:noFill/>
        </p:spPr>
        <p:txBody>
          <a:bodyPr wrap="none" rtlCol="0">
            <a:spAutoFit/>
          </a:bodyPr>
          <a:lstStyle/>
          <a:p>
            <a:r>
              <a:rPr lang="en-US" dirty="0" smtClean="0"/>
              <a:t>* We suggest using Firefox as the browser of choice for using STAR</a:t>
            </a:r>
            <a:endParaRPr lang="en-US" dirty="0"/>
          </a:p>
        </p:txBody>
      </p:sp>
    </p:spTree>
    <p:extLst>
      <p:ext uri="{BB962C8B-B14F-4D97-AF65-F5344CB8AC3E}">
        <p14:creationId xmlns:p14="http://schemas.microsoft.com/office/powerpoint/2010/main" val="2292195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title_page_Medicine_prp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 y="0"/>
            <a:ext cx="9144000" cy="861774"/>
          </a:xfrm>
          <a:prstGeom prst="rect">
            <a:avLst/>
          </a:prstGeom>
          <a:noFill/>
        </p:spPr>
        <p:txBody>
          <a:bodyPr wrap="square">
            <a:spAutoFit/>
          </a:bodyPr>
          <a:lstStyle/>
          <a:p>
            <a:pPr algn="ctr">
              <a:spcAft>
                <a:spcPts val="1200"/>
              </a:spcAft>
              <a:defRPr/>
            </a:pPr>
            <a:r>
              <a:rPr lang="en-US" sz="5000" b="1" dirty="0" smtClean="0">
                <a:solidFill>
                  <a:srgbClr val="3C1B71"/>
                </a:solidFill>
                <a:latin typeface="Arial"/>
                <a:cs typeface="Arial Unicode MS"/>
              </a:rPr>
              <a:t>Promotion Reports</a:t>
            </a:r>
            <a:endParaRPr lang="en-US" sz="5000" b="1" dirty="0">
              <a:solidFill>
                <a:srgbClr val="3C1B71"/>
              </a:solidFill>
              <a:latin typeface="Arial"/>
              <a:cs typeface="Arial Unicode MS"/>
            </a:endParaRPr>
          </a:p>
        </p:txBody>
      </p:sp>
      <p:sp>
        <p:nvSpPr>
          <p:cNvPr id="6" name="Rectangle 1"/>
          <p:cNvSpPr>
            <a:spLocks noChangeArrowheads="1"/>
          </p:cNvSpPr>
          <p:nvPr/>
        </p:nvSpPr>
        <p:spPr bwMode="auto">
          <a:xfrm>
            <a:off x="206375" y="94180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1400" b="1" u="sng" dirty="0" smtClean="0"/>
          </a:p>
        </p:txBody>
      </p:sp>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979" y="1439476"/>
            <a:ext cx="3005080" cy="21156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5627" y="2282649"/>
            <a:ext cx="4733925" cy="301419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008364" y="1957554"/>
            <a:ext cx="2192482" cy="369332"/>
          </a:xfrm>
          <a:prstGeom prst="rect">
            <a:avLst/>
          </a:prstGeom>
          <a:noFill/>
        </p:spPr>
        <p:txBody>
          <a:bodyPr wrap="square" rtlCol="0">
            <a:spAutoFit/>
          </a:bodyPr>
          <a:lstStyle/>
          <a:p>
            <a:pPr algn="ctr"/>
            <a:r>
              <a:rPr lang="en-US" dirty="0" smtClean="0"/>
              <a:t>Promotion CV</a:t>
            </a:r>
            <a:endParaRPr lang="en-US" dirty="0"/>
          </a:p>
        </p:txBody>
      </p:sp>
      <p:sp>
        <p:nvSpPr>
          <p:cNvPr id="9" name="TextBox 8"/>
          <p:cNvSpPr txBox="1"/>
          <p:nvPr/>
        </p:nvSpPr>
        <p:spPr>
          <a:xfrm>
            <a:off x="618979" y="1070144"/>
            <a:ext cx="3005080" cy="369332"/>
          </a:xfrm>
          <a:prstGeom prst="rect">
            <a:avLst/>
          </a:prstGeom>
          <a:noFill/>
        </p:spPr>
        <p:txBody>
          <a:bodyPr wrap="square" rtlCol="0">
            <a:spAutoFit/>
          </a:bodyPr>
          <a:lstStyle/>
          <a:p>
            <a:pPr algn="ctr"/>
            <a:r>
              <a:rPr lang="en-US" dirty="0" smtClean="0"/>
              <a:t>Generating STAR Reports</a:t>
            </a:r>
            <a:endParaRPr lang="en-US" dirty="0"/>
          </a:p>
        </p:txBody>
      </p:sp>
      <p:sp>
        <p:nvSpPr>
          <p:cNvPr id="10" name="TextBox 9"/>
          <p:cNvSpPr txBox="1"/>
          <p:nvPr/>
        </p:nvSpPr>
        <p:spPr>
          <a:xfrm>
            <a:off x="6477070" y="1913317"/>
            <a:ext cx="2192482" cy="369332"/>
          </a:xfrm>
          <a:prstGeom prst="rect">
            <a:avLst/>
          </a:prstGeom>
          <a:noFill/>
        </p:spPr>
        <p:txBody>
          <a:bodyPr wrap="square" rtlCol="0">
            <a:spAutoFit/>
          </a:bodyPr>
          <a:lstStyle/>
          <a:p>
            <a:pPr algn="ctr"/>
            <a:r>
              <a:rPr lang="en-US" dirty="0" smtClean="0"/>
              <a:t>Teaching Dossier</a:t>
            </a:r>
            <a:endParaRPr lang="en-US" dirty="0"/>
          </a:p>
        </p:txBody>
      </p:sp>
      <p:sp>
        <p:nvSpPr>
          <p:cNvPr id="4" name="TextBox 3"/>
          <p:cNvSpPr txBox="1"/>
          <p:nvPr/>
        </p:nvSpPr>
        <p:spPr>
          <a:xfrm>
            <a:off x="467591" y="5808518"/>
            <a:ext cx="8364682" cy="369332"/>
          </a:xfrm>
          <a:prstGeom prst="rect">
            <a:avLst/>
          </a:prstGeom>
          <a:noFill/>
        </p:spPr>
        <p:txBody>
          <a:bodyPr wrap="square" rtlCol="0">
            <a:spAutoFit/>
          </a:bodyPr>
          <a:lstStyle/>
          <a:p>
            <a:r>
              <a:rPr lang="en-US" dirty="0" smtClean="0"/>
              <a:t>* Reports are generated in .rtf format which is a MS-Word readable document.</a:t>
            </a:r>
            <a:endParaRPr lang="en-US" dirty="0"/>
          </a:p>
        </p:txBody>
      </p:sp>
    </p:spTree>
    <p:extLst>
      <p:ext uri="{BB962C8B-B14F-4D97-AF65-F5344CB8AC3E}">
        <p14:creationId xmlns:p14="http://schemas.microsoft.com/office/powerpoint/2010/main" val="1643279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title_page_Medicine_prp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 y="0"/>
            <a:ext cx="9144000" cy="861774"/>
          </a:xfrm>
          <a:prstGeom prst="rect">
            <a:avLst/>
          </a:prstGeom>
          <a:noFill/>
        </p:spPr>
        <p:txBody>
          <a:bodyPr wrap="square">
            <a:spAutoFit/>
          </a:bodyPr>
          <a:lstStyle/>
          <a:p>
            <a:pPr algn="ctr">
              <a:spcAft>
                <a:spcPts val="1200"/>
              </a:spcAft>
              <a:defRPr/>
            </a:pPr>
            <a:r>
              <a:rPr lang="en-US" sz="5000" b="1" dirty="0" smtClean="0">
                <a:solidFill>
                  <a:srgbClr val="3C1B71"/>
                </a:solidFill>
                <a:latin typeface="Arial"/>
                <a:cs typeface="Arial Unicode MS"/>
              </a:rPr>
              <a:t>Training</a:t>
            </a:r>
            <a:endParaRPr lang="en-US" sz="5000" b="1" dirty="0">
              <a:solidFill>
                <a:srgbClr val="3C1B71"/>
              </a:solidFill>
              <a:latin typeface="Arial"/>
              <a:cs typeface="Arial Unicode MS"/>
            </a:endParaRPr>
          </a:p>
        </p:txBody>
      </p:sp>
      <p:sp>
        <p:nvSpPr>
          <p:cNvPr id="6" name="Rectangle 1"/>
          <p:cNvSpPr>
            <a:spLocks noChangeArrowheads="1"/>
          </p:cNvSpPr>
          <p:nvPr/>
        </p:nvSpPr>
        <p:spPr bwMode="auto">
          <a:xfrm>
            <a:off x="206375" y="94180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1400" b="1" u="sng" dirty="0" smtClean="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2282" y="941805"/>
            <a:ext cx="4771809" cy="40709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58535" y="5237018"/>
            <a:ext cx="6596678" cy="646331"/>
          </a:xfrm>
          <a:prstGeom prst="rect">
            <a:avLst/>
          </a:prstGeom>
          <a:noFill/>
        </p:spPr>
        <p:txBody>
          <a:bodyPr wrap="none" rtlCol="0">
            <a:spAutoFit/>
          </a:bodyPr>
          <a:lstStyle/>
          <a:p>
            <a:r>
              <a:rPr lang="en-US" dirty="0" smtClean="0"/>
              <a:t>Courses are available monthly at each of the London Hospitals</a:t>
            </a:r>
          </a:p>
          <a:p>
            <a:r>
              <a:rPr lang="en-US" dirty="0" smtClean="0"/>
              <a:t>Other courses may be set up as needed.</a:t>
            </a:r>
          </a:p>
        </p:txBody>
      </p:sp>
    </p:spTree>
    <p:extLst>
      <p:ext uri="{BB962C8B-B14F-4D97-AF65-F5344CB8AC3E}">
        <p14:creationId xmlns:p14="http://schemas.microsoft.com/office/powerpoint/2010/main" val="583034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title_page_Medicine_prp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 y="0"/>
            <a:ext cx="9144000" cy="861774"/>
          </a:xfrm>
          <a:prstGeom prst="rect">
            <a:avLst/>
          </a:prstGeom>
          <a:noFill/>
        </p:spPr>
        <p:txBody>
          <a:bodyPr wrap="square">
            <a:spAutoFit/>
          </a:bodyPr>
          <a:lstStyle/>
          <a:p>
            <a:pPr algn="ctr">
              <a:spcAft>
                <a:spcPts val="1200"/>
              </a:spcAft>
              <a:defRPr/>
            </a:pPr>
            <a:r>
              <a:rPr lang="en-US" sz="5000" b="1" dirty="0" smtClean="0">
                <a:solidFill>
                  <a:srgbClr val="3C1B71"/>
                </a:solidFill>
                <a:latin typeface="Arial"/>
                <a:cs typeface="Arial Unicode MS"/>
              </a:rPr>
              <a:t>Resources</a:t>
            </a:r>
            <a:endParaRPr lang="en-US" sz="5000" b="1" dirty="0">
              <a:solidFill>
                <a:srgbClr val="3C1B71"/>
              </a:solidFill>
              <a:latin typeface="Arial"/>
              <a:cs typeface="Arial Unicode MS"/>
            </a:endParaRPr>
          </a:p>
        </p:txBody>
      </p:sp>
      <p:sp>
        <p:nvSpPr>
          <p:cNvPr id="6" name="Rectangle 1"/>
          <p:cNvSpPr>
            <a:spLocks noChangeArrowheads="1"/>
          </p:cNvSpPr>
          <p:nvPr/>
        </p:nvSpPr>
        <p:spPr bwMode="auto">
          <a:xfrm>
            <a:off x="206375" y="941805"/>
            <a:ext cx="7848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sz="1400" b="1" u="sng" dirty="0" smtClean="0"/>
          </a:p>
        </p:txBody>
      </p:sp>
      <p:pic>
        <p:nvPicPr>
          <p:cNvPr id="2" name="Picture 1"/>
          <p:cNvPicPr>
            <a:picLocks noChangeAspect="1"/>
          </p:cNvPicPr>
          <p:nvPr/>
        </p:nvPicPr>
        <p:blipFill>
          <a:blip r:embed="rId4"/>
          <a:stretch>
            <a:fillRect/>
          </a:stretch>
        </p:blipFill>
        <p:spPr>
          <a:xfrm>
            <a:off x="1126502" y="941805"/>
            <a:ext cx="7134848" cy="5214584"/>
          </a:xfrm>
          <a:prstGeom prst="rect">
            <a:avLst/>
          </a:prstGeom>
          <a:ln>
            <a:solidFill>
              <a:srgbClr val="7636E0"/>
            </a:solidFill>
          </a:ln>
        </p:spPr>
      </p:pic>
    </p:spTree>
    <p:extLst>
      <p:ext uri="{BB962C8B-B14F-4D97-AF65-F5344CB8AC3E}">
        <p14:creationId xmlns:p14="http://schemas.microsoft.com/office/powerpoint/2010/main" val="38228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1029</TotalTime>
  <Words>459</Words>
  <Application>Microsoft Office PowerPoint</Application>
  <PresentationFormat>On-screen Show (4:3)</PresentationFormat>
  <Paragraphs>169</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 Unicode MS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UWO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Wilson</dc:creator>
  <cp:lastModifiedBy>Derrick Gould</cp:lastModifiedBy>
  <cp:revision>111</cp:revision>
  <dcterms:created xsi:type="dcterms:W3CDTF">2011-12-22T19:42:13Z</dcterms:created>
  <dcterms:modified xsi:type="dcterms:W3CDTF">2016-04-19T17:45:09Z</dcterms:modified>
</cp:coreProperties>
</file>